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3" r:id="rId2"/>
    <p:sldId id="279" r:id="rId3"/>
    <p:sldId id="257" r:id="rId4"/>
    <p:sldId id="258" r:id="rId5"/>
    <p:sldId id="256" r:id="rId6"/>
    <p:sldId id="259" r:id="rId7"/>
    <p:sldId id="260" r:id="rId8"/>
    <p:sldId id="261" r:id="rId9"/>
    <p:sldId id="262" r:id="rId10"/>
    <p:sldId id="286" r:id="rId11"/>
    <p:sldId id="263" r:id="rId12"/>
    <p:sldId id="293" r:id="rId13"/>
    <p:sldId id="297" r:id="rId14"/>
    <p:sldId id="272" r:id="rId15"/>
    <p:sldId id="267" r:id="rId16"/>
    <p:sldId id="295" r:id="rId17"/>
    <p:sldId id="273" r:id="rId18"/>
    <p:sldId id="274" r:id="rId19"/>
    <p:sldId id="268" r:id="rId20"/>
    <p:sldId id="269" r:id="rId21"/>
    <p:sldId id="281" r:id="rId22"/>
    <p:sldId id="280" r:id="rId23"/>
    <p:sldId id="275" r:id="rId24"/>
    <p:sldId id="285" r:id="rId25"/>
    <p:sldId id="276" r:id="rId26"/>
    <p:sldId id="277" r:id="rId27"/>
    <p:sldId id="282" r:id="rId28"/>
    <p:sldId id="270" r:id="rId29"/>
    <p:sldId id="288" r:id="rId30"/>
    <p:sldId id="265" r:id="rId31"/>
    <p:sldId id="296" r:id="rId32"/>
    <p:sldId id="266" r:id="rId33"/>
    <p:sldId id="310" r:id="rId34"/>
    <p:sldId id="309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C10"/>
    <a:srgbClr val="007BD8"/>
    <a:srgbClr val="0088EA"/>
    <a:srgbClr val="0095FE"/>
    <a:srgbClr val="9D4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48"/>
  </p:normalViewPr>
  <p:slideViewPr>
    <p:cSldViewPr snapToGrid="0" snapToObjects="1">
      <p:cViewPr varScale="1">
        <p:scale>
          <a:sx n="108" d="100"/>
          <a:sy n="108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ECB9C-498A-5148-890B-6178E82B34C0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C44CD-1812-F04D-BA0D-CF8CB2DDE4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56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L’ambiente è stato progettato per rispondere a due obiettivi: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44CD-1812-F04D-BA0D-CF8CB2DDE47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8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44CD-1812-F04D-BA0D-CF8CB2DDE47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19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44CD-1812-F04D-BA0D-CF8CB2DDE47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65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44CD-1812-F04D-BA0D-CF8CB2DDE47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7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source=images&amp;cd=&amp;cad=rja&amp;uact=8&amp;ved=0CAcQjRw&amp;url=http://www.lasocietainclasse.it/links&amp;ei=C44zVdPwJZbxaL36gegP&amp;psig=AFQjCNFqRYCv2cMJZTaXgmbJtwkg0TZytA&amp;ust=1429528375532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CAcQjRw&amp;url=http://www.edeamicis.com/WEB3/!%20!%20%20FORMAZIONE/FORMAZIONE.htm&amp;ei=QY4zVdOgLcrYat_pgNAF&amp;psig=AFQjCNFqRYCv2cMJZTaXgmbJtwkg0TZytA&amp;ust=1429528375532417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http://www.google.it/url?sa=i&amp;rct=j&amp;q=&amp;esrc=s&amp;source=images&amp;cd=&amp;cad=rja&amp;uact=8&amp;ved=&amp;url=http://www.domotica.it/expo/schede/kblue_srl_ita.htm&amp;ei=t40zVZrjCsvQ7Ab0moHoAQ&amp;psig=AFQjCNFqRYCv2cMJZTaXgmbJtwkg0TZytA&amp;ust=1429528375532417" TargetMode="External"/><Relationship Id="rId9" Type="http://schemas.openxmlformats.org/officeDocument/2006/relationships/hyperlink" Target="http://www.google.it/url?sa=i&amp;rct=j&amp;q=&amp;esrc=s&amp;source=images&amp;cd=&amp;cad=rja&amp;uact=8&amp;ved=0CAcQjRw&amp;url=http://www.formazioneliguria.com/corsi-sicurezza/figure/55.html&amp;ei=lI4zVYvoAdPpaJ60gJAO&amp;psig=AFQjCNFG8k6LJCA0HLLWpLo_jezfEonL-A&amp;ust=142952857920260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04A40D-98C5-4FA8-8A0C-6CC16060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460" y="329207"/>
            <a:ext cx="1529384" cy="1835260"/>
          </a:xfrm>
          <a:prstGeom prst="rect">
            <a:avLst/>
          </a:prstGeom>
        </p:spPr>
      </p:pic>
      <p:pic>
        <p:nvPicPr>
          <p:cNvPr id="1025" name="Picture 1" descr="age1image8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48" y="856312"/>
            <a:ext cx="7239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05248" y="855151"/>
            <a:ext cx="8931347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</a:t>
            </a:r>
            <a:r>
              <a:rPr kumimoji="0" lang="it-IT" altLang="it-IT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Ministero dell’Istruzione, dell’Università e della Ricerca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Ufficio Scolastico Regionale per il Piemonte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DIREZIONE GENERALE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Periodo di formazione e prova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per i docenti neo assunti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4400" b="1" dirty="0">
                <a:solidFill>
                  <a:srgbClr val="0070C0"/>
                </a:solidFill>
                <a:latin typeface="Arial" charset="0"/>
              </a:rPr>
              <a:t>1° incontro propedeutico</a:t>
            </a:r>
            <a:endParaRPr kumimoji="0" lang="it-IT" altLang="it-IT" sz="4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a.s.</a:t>
            </a:r>
            <a:r>
              <a:rPr kumimoji="0" lang="it-IT" altLang="it-IT" sz="4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2019/2020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400" b="1" dirty="0">
              <a:solidFill>
                <a:srgbClr val="0070C0"/>
              </a:solidFill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                                                                                              Biella </a:t>
            </a:r>
            <a:r>
              <a:rPr lang="it-IT" altLang="it-IT" b="1" dirty="0">
                <a:solidFill>
                  <a:srgbClr val="0070C0"/>
                </a:solidFill>
                <a:latin typeface="Arial" charset="0"/>
              </a:rPr>
              <a:t>25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novembre 2019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EA6ADA1-EFE2-4078-8021-08F8B604F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87" y="531341"/>
            <a:ext cx="1367108" cy="13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4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d.m.</a:t>
            </a:r>
            <a:r>
              <a:rPr lang="it-IT" dirty="0"/>
              <a:t> 850/2015 prevede che: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88828" y="2214694"/>
            <a:ext cx="10288771" cy="3576505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“Il </a:t>
            </a:r>
            <a:r>
              <a:rPr lang="it-IT" sz="2400" b="1" i="1" u="sng" dirty="0"/>
              <a:t>dirigente scolastico </a:t>
            </a:r>
            <a:r>
              <a:rPr lang="it-IT" sz="2400" dirty="0"/>
              <a:t>e il </a:t>
            </a:r>
            <a:r>
              <a:rPr lang="it-IT" sz="2400" b="1" i="1" u="sng" dirty="0"/>
              <a:t>docente neoassunto</a:t>
            </a:r>
            <a:r>
              <a:rPr lang="it-IT" sz="2400" dirty="0"/>
              <a:t>, sulla base del bilancio delle competenze, sentito il </a:t>
            </a:r>
            <a:r>
              <a:rPr lang="it-IT" sz="2400" b="1" i="1" u="sng" dirty="0"/>
              <a:t>docente tutor</a:t>
            </a:r>
            <a:r>
              <a:rPr lang="it-IT" sz="2400" b="1" i="1" dirty="0"/>
              <a:t> </a:t>
            </a:r>
            <a:r>
              <a:rPr lang="it-IT" sz="2400" dirty="0"/>
              <a:t>e tenuto conto dei bisogni della scuola, </a:t>
            </a:r>
            <a:r>
              <a:rPr lang="it-IT" sz="2400" b="1" u="sng" dirty="0">
                <a:solidFill>
                  <a:srgbClr val="0070C0"/>
                </a:solidFill>
              </a:rPr>
              <a:t>stabiliscono</a:t>
            </a:r>
            <a:r>
              <a:rPr lang="it-IT" sz="2400" u="sng" dirty="0"/>
              <a:t> </a:t>
            </a:r>
            <a:r>
              <a:rPr lang="it-IT" sz="2400" dirty="0"/>
              <a:t>con un apposito patto per lo sviluppo professionale </a:t>
            </a:r>
            <a:r>
              <a:rPr lang="it-IT" sz="2400" b="1" u="sng" dirty="0">
                <a:solidFill>
                  <a:srgbClr val="0070C0"/>
                </a:solidFill>
              </a:rPr>
              <a:t>gli obiettivi di sviluppo delle competenze</a:t>
            </a:r>
            <a:r>
              <a:rPr lang="it-IT" sz="2400" dirty="0"/>
              <a:t> di natura culturale, disciplinare, didattico- metodologica e relazionale, da raggiungere attraverso le attività formative attivate dall’istituzione scolastica o da reti di scuole</a:t>
            </a:r>
            <a:r>
              <a:rPr lang="is-IS" sz="2400" dirty="0"/>
              <a:t>…”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8973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5657" y="212651"/>
            <a:ext cx="10102569" cy="1828800"/>
          </a:xfrm>
        </p:spPr>
        <p:txBody>
          <a:bodyPr>
            <a:normAutofit/>
          </a:bodyPr>
          <a:lstStyle/>
          <a:p>
            <a:r>
              <a:rPr lang="it-IT" b="1" dirty="0"/>
              <a:t>4. ATTIVITA’ DIDATTICA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42260" y="2179674"/>
            <a:ext cx="10735966" cy="3611525"/>
          </a:xfrm>
        </p:spPr>
        <p:txBody>
          <a:bodyPr>
            <a:normAutofit/>
          </a:bodyPr>
          <a:lstStyle/>
          <a:p>
            <a:r>
              <a:rPr lang="it-IT" sz="2200" dirty="0"/>
              <a:t>È la </a:t>
            </a:r>
            <a:r>
              <a:rPr lang="it-IT" sz="2200" b="1" dirty="0"/>
              <a:t>pratica in classe con gli allievi</a:t>
            </a:r>
          </a:p>
          <a:p>
            <a:r>
              <a:rPr lang="it-IT" sz="2200" dirty="0"/>
              <a:t>MOMENTO DI RICERCA/AZIONE</a:t>
            </a:r>
          </a:p>
          <a:p>
            <a:pPr algn="just"/>
            <a:r>
              <a:rPr lang="it-IT" sz="2200" dirty="0"/>
              <a:t>sono state messe a disposizione dei docenti gli strumenti per la riflessione e la documentazione guidata di un’</a:t>
            </a:r>
            <a:r>
              <a:rPr lang="it-IT" sz="2200" dirty="0" err="1"/>
              <a:t>attivita</a:t>
            </a:r>
            <a:r>
              <a:rPr lang="it-IT" sz="2200" dirty="0"/>
              <a:t>̀ didattica. </a:t>
            </a:r>
          </a:p>
          <a:p>
            <a:pPr algn="just"/>
            <a:r>
              <a:rPr lang="it-IT" sz="2200" b="1" u="sng" dirty="0">
                <a:solidFill>
                  <a:srgbClr val="FFC000"/>
                </a:solidFill>
              </a:rPr>
              <a:t>svolte DOPO IL PEER </a:t>
            </a:r>
            <a:r>
              <a:rPr lang="it-IT" sz="2200" b="1" u="sng">
                <a:solidFill>
                  <a:srgbClr val="FFC000"/>
                </a:solidFill>
              </a:rPr>
              <a:t>TO PEER </a:t>
            </a:r>
            <a:r>
              <a:rPr lang="it-IT" sz="2200"/>
              <a:t>per </a:t>
            </a:r>
            <a:r>
              <a:rPr lang="it-IT" sz="2200" dirty="0"/>
              <a:t>evidenziare la </a:t>
            </a:r>
            <a:r>
              <a:rPr lang="it-IT" sz="2200" b="1" dirty="0"/>
              <a:t>trasformazione della pratica professionale del docente </a:t>
            </a:r>
            <a:r>
              <a:rPr lang="it-IT" sz="2200" dirty="0"/>
              <a:t>per effetto del </a:t>
            </a:r>
            <a:r>
              <a:rPr lang="it-IT" sz="2200" b="1" i="1" u="sng" dirty="0">
                <a:solidFill>
                  <a:srgbClr val="00B050"/>
                </a:solidFill>
              </a:rPr>
              <a:t>percorso formativo</a:t>
            </a:r>
            <a:r>
              <a:rPr lang="it-IT" sz="2200" b="1" i="1" dirty="0">
                <a:solidFill>
                  <a:srgbClr val="00B050"/>
                </a:solidFill>
              </a:rPr>
              <a:t> </a:t>
            </a:r>
            <a:r>
              <a:rPr lang="it-IT" sz="2200" dirty="0"/>
              <a:t>dell’anno di prova e per effetto della fase di </a:t>
            </a:r>
            <a:r>
              <a:rPr lang="it-IT" sz="2200" b="1" i="1" u="sng" dirty="0">
                <a:solidFill>
                  <a:srgbClr val="00B050"/>
                </a:solidFill>
              </a:rPr>
              <a:t>osservazione tra pari</a:t>
            </a:r>
            <a:r>
              <a:rPr lang="it-IT" sz="2200" dirty="0"/>
              <a:t>.</a:t>
            </a:r>
            <a:endParaRPr lang="it-IT" sz="2200" b="1" dirty="0"/>
          </a:p>
          <a:p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07922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269665" y="194844"/>
            <a:ext cx="5922335" cy="886527"/>
          </a:xfrm>
        </p:spPr>
        <p:txBody>
          <a:bodyPr>
            <a:noAutofit/>
          </a:bodyPr>
          <a:lstStyle/>
          <a:p>
            <a:r>
              <a:rPr lang="it-IT" sz="2400" b="1" dirty="0" err="1"/>
              <a:t>attivita</a:t>
            </a:r>
            <a:r>
              <a:rPr lang="it-IT" sz="2400" dirty="0"/>
              <a:t>̀ </a:t>
            </a:r>
            <a:br>
              <a:rPr lang="it-IT" sz="2400" dirty="0"/>
            </a:br>
            <a:r>
              <a:rPr lang="it-IT" sz="2400" dirty="0"/>
              <a:t>dell'anno di formazione e prova </a:t>
            </a:r>
            <a:br>
              <a:rPr lang="it-IT" sz="2400" dirty="0"/>
            </a:br>
            <a:r>
              <a:rPr lang="it-IT" sz="2400" dirty="0"/>
              <a:t>A.S. 2019-20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3EB402-3A56-40DB-ACBB-FDA663A0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126"/>
            <a:ext cx="12192000" cy="57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29FA3-EF78-4663-8C20-1B38FB21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887" y="357687"/>
            <a:ext cx="7936714" cy="961927"/>
          </a:xfrm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I laboratori formativi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12864-6953-4B6B-ADF1-94D98CC089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6933"/>
            <a:ext cx="10589604" cy="5407377"/>
          </a:xfrm>
        </p:spPr>
        <p:txBody>
          <a:bodyPr>
            <a:normAutofit fontScale="25000" lnSpcReduction="20000"/>
          </a:bodyPr>
          <a:lstStyle/>
          <a:p>
            <a:r>
              <a:rPr lang="it-IT" sz="6400" b="1" i="1" dirty="0">
                <a:solidFill>
                  <a:schemeClr val="accent1">
                    <a:lumMod val="50000"/>
                  </a:schemeClr>
                </a:solidFill>
              </a:rPr>
              <a:t>Laboratori formativi</a:t>
            </a: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 della durata di 12 ore ( 4 incontri di 3 ore)</a:t>
            </a:r>
          </a:p>
          <a:p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Metodologia laboratoriale con scambio professionale, ricerca-­‐azione, rielaborazione e produzione di sequenze didattiche attinenti l’insegnamento che riguarderanno le seguenti </a:t>
            </a:r>
            <a:r>
              <a:rPr lang="it-IT" sz="6400" u="sng" dirty="0">
                <a:solidFill>
                  <a:schemeClr val="accent1">
                    <a:lumMod val="50000"/>
                  </a:schemeClr>
                </a:solidFill>
              </a:rPr>
              <a:t>aree trasversali</a:t>
            </a: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 previste dal D.M. 850/2015: </a:t>
            </a:r>
          </a:p>
          <a:p>
            <a:pPr marL="914400" lvl="0" indent="-914400">
              <a:buFont typeface="+mj-lt"/>
              <a:buAutoNum type="alphaLcParenR"/>
            </a:pP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Nuove risorse digitali e loro impatto sulla didattica</a:t>
            </a:r>
          </a:p>
          <a:p>
            <a:pPr marL="914400" lvl="0" indent="-914400">
              <a:buFont typeface="+mj-lt"/>
              <a:buAutoNum type="alphaLcParenR"/>
            </a:pP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Gestione della classe e problematiche relazionali</a:t>
            </a:r>
          </a:p>
          <a:p>
            <a:pPr marL="914400" lvl="0" indent="-914400">
              <a:buFont typeface="+mj-lt"/>
              <a:buAutoNum type="alphaLcParenR"/>
            </a:pP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Valutazione didattica e valutazione di sistema (autovalutazione miglioramento)</a:t>
            </a:r>
          </a:p>
          <a:p>
            <a:pPr marL="914400" lvl="0" indent="-914400">
              <a:buFont typeface="+mj-lt"/>
              <a:buAutoNum type="alphaLcParenR"/>
            </a:pP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Bisogni educativi speciali (</a:t>
            </a:r>
            <a:r>
              <a:rPr lang="it-IT" sz="6400" u="sng" dirty="0">
                <a:solidFill>
                  <a:schemeClr val="accent1">
                    <a:lumMod val="50000"/>
                  </a:schemeClr>
                </a:solidFill>
              </a:rPr>
              <a:t>OBBLIGATORIO</a:t>
            </a: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914400" lvl="0" indent="-914400">
              <a:buFont typeface="+mj-lt"/>
              <a:buAutoNum type="alphaLcParenR"/>
            </a:pP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Contrasto alla dispersione scolastica</a:t>
            </a:r>
          </a:p>
          <a:p>
            <a:pPr marL="914400" lvl="0" indent="-914400">
              <a:buFont typeface="+mj-lt"/>
              <a:buAutoNum type="alphaLcParenR"/>
            </a:pP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Inclusione sociale e dinamiche interculturali</a:t>
            </a:r>
          </a:p>
          <a:p>
            <a:pPr marL="914400" lvl="0" indent="-914400">
              <a:buFont typeface="+mj-lt"/>
              <a:buAutoNum type="alphaLcParenR"/>
            </a:pP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Orientamento e alternanza scuola lavoro</a:t>
            </a:r>
          </a:p>
          <a:p>
            <a:pPr marL="914400" lvl="0" indent="-914400">
              <a:buFont typeface="+mj-lt"/>
              <a:buAutoNum type="alphaLcParenR"/>
            </a:pP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Buone pratiche di didattiche disciplinari</a:t>
            </a:r>
          </a:p>
          <a:p>
            <a:pPr marL="914400" indent="-914400">
              <a:buFont typeface="+mj-lt"/>
              <a:buAutoNum type="alphaLcParenR"/>
            </a:pPr>
            <a:r>
              <a:rPr lang="it-IT" sz="6400" dirty="0">
                <a:solidFill>
                  <a:schemeClr val="accent1">
                    <a:lumMod val="50000"/>
                  </a:schemeClr>
                </a:solidFill>
              </a:rPr>
              <a:t>ATTENZIONE AL’EDUCAZIONE SOSTENIBILE</a:t>
            </a:r>
          </a:p>
          <a:p>
            <a:pPr lvl="2">
              <a:buFontTx/>
              <a:buChar char="-"/>
            </a:pPr>
            <a:r>
              <a:rPr lang="it-IT" sz="6400" dirty="0">
                <a:solidFill>
                  <a:srgbClr val="FF0000"/>
                </a:solidFill>
              </a:rPr>
              <a:t>VISITE IN SCUOLE INNOVATIVE</a:t>
            </a:r>
          </a:p>
          <a:p>
            <a:pPr lvl="2">
              <a:buFontTx/>
              <a:buChar char="-"/>
            </a:pPr>
            <a:r>
              <a:rPr lang="it-IT" sz="6400" dirty="0">
                <a:solidFill>
                  <a:srgbClr val="FF0000"/>
                </a:solidFill>
              </a:rPr>
              <a:t>ETWINNING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950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096974"/>
          </a:xfrm>
        </p:spPr>
        <p:txBody>
          <a:bodyPr>
            <a:normAutofit/>
          </a:bodyPr>
          <a:lstStyle/>
          <a:p>
            <a:r>
              <a:rPr lang="it-IT" sz="4000" dirty="0"/>
              <a:t>Il</a:t>
            </a:r>
            <a:r>
              <a:rPr lang="it-IT" sz="4000" dirty="0">
                <a:solidFill>
                  <a:srgbClr val="9D4580"/>
                </a:solidFill>
              </a:rPr>
              <a:t> </a:t>
            </a:r>
            <a:r>
              <a:rPr lang="it-IT" sz="4000" b="1" i="1" u="sng" dirty="0">
                <a:solidFill>
                  <a:srgbClr val="9D4580"/>
                </a:solidFill>
              </a:rPr>
              <a:t>portfolio</a:t>
            </a:r>
            <a:r>
              <a:rPr lang="it-IT" sz="4000" dirty="0"/>
              <a:t> racchiude in sé anche: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endParaRPr lang="it-IT" sz="3200" dirty="0"/>
          </a:p>
          <a:p>
            <a:pPr algn="ctr"/>
            <a:r>
              <a:rPr lang="it-IT" sz="3200" dirty="0"/>
              <a:t>la parte più operativa e didattica del lavoro, tra cui il </a:t>
            </a:r>
            <a:r>
              <a:rPr lang="it-IT" sz="3200" b="1" dirty="0"/>
              <a:t>peer to peer</a:t>
            </a:r>
            <a:r>
              <a:rPr lang="it-IT" sz="3200" dirty="0"/>
              <a:t>.</a:t>
            </a:r>
            <a:endParaRPr lang="it-IT" sz="3200" b="1" i="1" dirty="0">
              <a:solidFill>
                <a:srgbClr val="9D4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6275" y="696685"/>
            <a:ext cx="10351325" cy="1387295"/>
          </a:xfrm>
        </p:spPr>
        <p:txBody>
          <a:bodyPr>
            <a:normAutofit fontScale="90000"/>
          </a:bodyPr>
          <a:lstStyle/>
          <a:p>
            <a:r>
              <a:rPr lang="it-IT" sz="4400" b="1" dirty="0"/>
              <a:t>PEER to PEER (12 ore): </a:t>
            </a:r>
            <a:br>
              <a:rPr lang="it-IT" sz="4400" b="1" dirty="0"/>
            </a:br>
            <a:r>
              <a:rPr lang="it-IT" i="1" dirty="0"/>
              <a:t>docente neo assunto e docente tutor</a:t>
            </a:r>
            <a:br>
              <a:rPr lang="it-IT" i="1" dirty="0"/>
            </a:b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86809" y="2339163"/>
            <a:ext cx="10490791" cy="4192266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/>
              <a:t>metodologia di formazione e di apprendimento guidato </a:t>
            </a:r>
            <a:r>
              <a:rPr lang="it-IT" sz="2400" b="1" i="1" dirty="0">
                <a:solidFill>
                  <a:srgbClr val="FF0000"/>
                </a:solidFill>
              </a:rPr>
              <a:t>(</a:t>
            </a:r>
            <a:r>
              <a:rPr lang="it-IT" sz="2400" b="1" i="1" dirty="0" err="1">
                <a:solidFill>
                  <a:srgbClr val="FF0000"/>
                </a:solidFill>
              </a:rPr>
              <a:t>mentoring</a:t>
            </a:r>
            <a:r>
              <a:rPr lang="it-IT" sz="2400" b="1" i="1" dirty="0">
                <a:solidFill>
                  <a:srgbClr val="FF0000"/>
                </a:solidFill>
              </a:rPr>
              <a:t>) </a:t>
            </a:r>
            <a:r>
              <a:rPr lang="it-IT" sz="2400" dirty="0"/>
              <a:t>che prevede una </a:t>
            </a:r>
            <a:r>
              <a:rPr lang="it-IT" sz="2400" b="1" dirty="0"/>
              <a:t>relazione </a:t>
            </a:r>
            <a:r>
              <a:rPr lang="it-IT" sz="2400" dirty="0"/>
              <a:t>formale o informale </a:t>
            </a:r>
            <a:r>
              <a:rPr lang="it-IT" sz="2400" b="1" dirty="0"/>
              <a:t>tra docente tutor,</a:t>
            </a:r>
            <a:r>
              <a:rPr lang="it-IT" sz="2400" dirty="0"/>
              <a:t> soggetto </a:t>
            </a:r>
            <a:r>
              <a:rPr lang="it-IT" sz="2400" b="1" i="1" u="sng" dirty="0">
                <a:solidFill>
                  <a:srgbClr val="0070C0"/>
                </a:solidFill>
              </a:rPr>
              <a:t>senior</a:t>
            </a:r>
            <a:r>
              <a:rPr lang="it-IT" sz="2400" dirty="0"/>
              <a:t> in quanto ad esperienza professionale e </a:t>
            </a:r>
            <a:r>
              <a:rPr lang="it-IT" sz="2400" b="1" dirty="0"/>
              <a:t>docente neo assunto</a:t>
            </a:r>
            <a:r>
              <a:rPr lang="it-IT" sz="2400" dirty="0"/>
              <a:t>, soggetto </a:t>
            </a:r>
            <a:r>
              <a:rPr lang="it-IT" sz="2400" b="1" i="1" u="sng" dirty="0">
                <a:solidFill>
                  <a:srgbClr val="0070C0"/>
                </a:solidFill>
              </a:rPr>
              <a:t>Junior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i="1" dirty="0"/>
              <a:t>i</a:t>
            </a:r>
            <a:r>
              <a:rPr lang="it-IT" sz="2400" dirty="0"/>
              <a:t>n quanto con meno esperienza professionale.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b="1" i="1" dirty="0" err="1">
                <a:solidFill>
                  <a:srgbClr val="FF0000"/>
                </a:solidFill>
              </a:rPr>
              <a:t>peer</a:t>
            </a:r>
            <a:r>
              <a:rPr lang="it-IT" sz="2400" b="1" i="1" dirty="0">
                <a:solidFill>
                  <a:srgbClr val="FF0000"/>
                </a:solidFill>
              </a:rPr>
              <a:t> </a:t>
            </a:r>
            <a:r>
              <a:rPr lang="it-IT" sz="2400" b="1" i="1" dirty="0" err="1">
                <a:solidFill>
                  <a:srgbClr val="FF0000"/>
                </a:solidFill>
              </a:rPr>
              <a:t>mentoring</a:t>
            </a:r>
            <a:r>
              <a:rPr lang="it-IT" sz="2400" b="1" i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 stabilisce uno stimolo reciproco tra due pari. </a:t>
            </a:r>
          </a:p>
          <a:p>
            <a:pPr algn="just"/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51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Un’occasione anche per il tutor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13775" y="1967023"/>
            <a:ext cx="10175983" cy="41591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it-IT" sz="2800" dirty="0"/>
              <a:t>Si tratta, dunque, di:</a:t>
            </a:r>
          </a:p>
          <a:p>
            <a:pPr algn="just"/>
            <a:r>
              <a:rPr lang="it-IT" sz="2800" b="1" dirty="0">
                <a:solidFill>
                  <a:srgbClr val="0070C0"/>
                </a:solidFill>
              </a:rPr>
              <a:t>un’occasione di confronto e di crescita comune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/>
              <a:t>della quale anche il tutor potrà avvantaggiarsi  confrontandosi col docente neo assunto con la sua eventuale esperienza.</a:t>
            </a:r>
          </a:p>
          <a:p>
            <a:pPr algn="just"/>
            <a:r>
              <a:rPr lang="it-IT" sz="2800" dirty="0"/>
              <a:t> </a:t>
            </a:r>
            <a:r>
              <a:rPr lang="it-IT" sz="2800" b="1" dirty="0">
                <a:solidFill>
                  <a:srgbClr val="0070C0"/>
                </a:solidFill>
              </a:rPr>
              <a:t>un’occasione di riflessione congiunta </a:t>
            </a:r>
            <a:r>
              <a:rPr lang="it-IT" sz="2800" dirty="0"/>
              <a:t>raramente riproducibile nel prosieguo della carriera scolastica.</a:t>
            </a:r>
          </a:p>
        </p:txBody>
      </p:sp>
    </p:spTree>
    <p:extLst>
      <p:ext uri="{BB962C8B-B14F-4D97-AF65-F5344CB8AC3E}">
        <p14:creationId xmlns:p14="http://schemas.microsoft.com/office/powerpoint/2010/main" val="144723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2218" y="618518"/>
            <a:ext cx="10156008" cy="53141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Il docente tutor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00545" y="1288474"/>
            <a:ext cx="10377055" cy="4502726"/>
          </a:xfrm>
        </p:spPr>
        <p:txBody>
          <a:bodyPr>
            <a:normAutofit fontScale="92500" lnSpcReduction="20000"/>
          </a:bodyPr>
          <a:lstStyle/>
          <a:p>
            <a:r>
              <a:rPr lang="it-IT" sz="2400" b="1" i="1" u="sng" dirty="0"/>
              <a:t>incaricato dal Dirigente Scolastico</a:t>
            </a:r>
            <a:r>
              <a:rPr lang="it-IT" sz="2400" dirty="0"/>
              <a:t>, sentito il collegio docenti. </a:t>
            </a:r>
          </a:p>
          <a:p>
            <a:r>
              <a:rPr lang="it-IT" sz="2400" dirty="0"/>
              <a:t>E’ un docente preferibilmente della </a:t>
            </a:r>
            <a:r>
              <a:rPr lang="it-IT" sz="2400" b="1" i="1" u="sng" dirty="0"/>
              <a:t>stessa classe di concorso </a:t>
            </a:r>
            <a:r>
              <a:rPr lang="it-IT" sz="2400" dirty="0"/>
              <a:t>o affine.</a:t>
            </a:r>
          </a:p>
          <a:p>
            <a:endParaRPr lang="it-IT" sz="2400" dirty="0"/>
          </a:p>
          <a:p>
            <a:r>
              <a:rPr lang="it-IT" sz="2400" b="1" dirty="0">
                <a:solidFill>
                  <a:srgbClr val="0070C0"/>
                </a:solidFill>
              </a:rPr>
              <a:t>Deve possedere:</a:t>
            </a:r>
          </a:p>
          <a:p>
            <a:r>
              <a:rPr lang="it-IT" sz="2400" dirty="0"/>
              <a:t>adeguate competenze culturali; </a:t>
            </a:r>
          </a:p>
          <a:p>
            <a:r>
              <a:rPr lang="it-IT" sz="2400" dirty="0"/>
              <a:t>comprovate esperienze didattiche; </a:t>
            </a:r>
          </a:p>
          <a:p>
            <a:r>
              <a:rPr lang="it-IT" sz="2400" dirty="0"/>
              <a:t>attitudine a svolgere azioni di tutoraggio e di supervisione;</a:t>
            </a:r>
          </a:p>
          <a:p>
            <a:r>
              <a:rPr lang="it-IT" sz="2400" dirty="0"/>
              <a:t>Accoglie il docente nella </a:t>
            </a:r>
            <a:r>
              <a:rPr lang="it-IT" sz="2400" dirty="0" err="1"/>
              <a:t>comunita</a:t>
            </a:r>
            <a:r>
              <a:rPr lang="it-IT" sz="2400" dirty="0"/>
              <a:t>̀ scolastica e lo supporta nella redazione del bilancio di competenze iniziale</a:t>
            </a:r>
            <a:r>
              <a:rPr lang="it-IT" sz="2400" b="1" dirty="0"/>
              <a:t>;</a:t>
            </a:r>
            <a:endParaRPr lang="it-IT" sz="2400" dirty="0"/>
          </a:p>
          <a:p>
            <a:r>
              <a:rPr lang="it-IT" sz="2400" dirty="0"/>
              <a:t>Progetta insieme al docente neo assunto le </a:t>
            </a:r>
            <a:r>
              <a:rPr lang="it-IT" sz="2400" dirty="0" err="1"/>
              <a:t>attivita</a:t>
            </a:r>
            <a:r>
              <a:rPr lang="it-IT" sz="2400" dirty="0"/>
              <a:t>̀ di “</a:t>
            </a:r>
            <a:r>
              <a:rPr lang="it-IT" sz="2400" dirty="0" err="1"/>
              <a:t>peer</a:t>
            </a:r>
            <a:r>
              <a:rPr lang="it-IT" sz="2400" dirty="0"/>
              <a:t> o </a:t>
            </a:r>
            <a:r>
              <a:rPr lang="it-IT" sz="2400" dirty="0" err="1"/>
              <a:t>peer</a:t>
            </a:r>
            <a:r>
              <a:rPr lang="it-IT" sz="2400" dirty="0"/>
              <a:t>”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58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29151"/>
            <a:ext cx="10364451" cy="742450"/>
          </a:xfrm>
        </p:spPr>
        <p:txBody>
          <a:bodyPr/>
          <a:lstStyle/>
          <a:p>
            <a:r>
              <a:rPr lang="it-IT" b="1" dirty="0"/>
              <a:t>Il docente tutor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88827" y="1509823"/>
            <a:ext cx="10288771" cy="4699591"/>
          </a:xfrm>
        </p:spPr>
        <p:txBody>
          <a:bodyPr>
            <a:normAutofit/>
          </a:bodyPr>
          <a:lstStyle/>
          <a:p>
            <a:pPr algn="just"/>
            <a:r>
              <a:rPr lang="it-IT" b="1" i="1" dirty="0">
                <a:solidFill>
                  <a:srgbClr val="0070C0"/>
                </a:solidFill>
              </a:rPr>
              <a:t>Supervisiona </a:t>
            </a:r>
            <a:r>
              <a:rPr lang="it-IT" dirty="0"/>
              <a:t>la compilazione del </a:t>
            </a:r>
            <a:r>
              <a:rPr lang="it-IT" b="1" dirty="0"/>
              <a:t>bilancio finale delle competenze </a:t>
            </a:r>
            <a:r>
              <a:rPr lang="it-IT" dirty="0"/>
              <a:t>del docente e </a:t>
            </a:r>
            <a:r>
              <a:rPr lang="it-IT" u="sng" dirty="0"/>
              <a:t>presenta al comitato di valutazione</a:t>
            </a:r>
            <a:r>
              <a:rPr lang="it-IT" dirty="0"/>
              <a:t> le </a:t>
            </a:r>
            <a:r>
              <a:rPr lang="it-IT" u="sng" dirty="0" err="1"/>
              <a:t>attivita</a:t>
            </a:r>
            <a:r>
              <a:rPr lang="it-IT" u="sng" dirty="0"/>
              <a:t>̀ didattiche e formative predisposte e svolte dal docente</a:t>
            </a:r>
            <a:r>
              <a:rPr lang="it-IT" dirty="0"/>
              <a:t>.</a:t>
            </a:r>
            <a:r>
              <a:rPr lang="it-IT" b="1" dirty="0"/>
              <a:t> </a:t>
            </a:r>
            <a:endParaRPr lang="it-IT" dirty="0"/>
          </a:p>
          <a:p>
            <a:pPr algn="just"/>
            <a:r>
              <a:rPr lang="it-IT" dirty="0"/>
              <a:t>Al docente tutor va </a:t>
            </a:r>
            <a:r>
              <a:rPr lang="it-IT" b="1" i="1" dirty="0">
                <a:solidFill>
                  <a:srgbClr val="0070C0"/>
                </a:solidFill>
              </a:rPr>
              <a:t>riconosciuto un compenso economico </a:t>
            </a:r>
            <a:r>
              <a:rPr lang="it-IT" dirty="0"/>
              <a:t>e una specifica attestazione dell'</a:t>
            </a:r>
            <a:r>
              <a:rPr lang="it-IT" dirty="0" err="1"/>
              <a:t>attivita</a:t>
            </a:r>
            <a:r>
              <a:rPr lang="it-IT" dirty="0"/>
              <a:t>̀ svolta che, se positiva, </a:t>
            </a:r>
            <a:r>
              <a:rPr lang="it-IT" dirty="0" err="1"/>
              <a:t>puo</a:t>
            </a:r>
            <a:r>
              <a:rPr lang="it-IT" dirty="0"/>
              <a:t>̀ essere valorizzata nella valutazione del merito e riconosciuta, con attestazione del DS, come </a:t>
            </a:r>
            <a:r>
              <a:rPr lang="it-IT" b="1" i="1" dirty="0" err="1">
                <a:solidFill>
                  <a:srgbClr val="0070C0"/>
                </a:solidFill>
              </a:rPr>
              <a:t>attivita</a:t>
            </a:r>
            <a:r>
              <a:rPr lang="it-IT" b="1" i="1" dirty="0">
                <a:solidFill>
                  <a:srgbClr val="0070C0"/>
                </a:solidFill>
              </a:rPr>
              <a:t>̀ di formazione </a:t>
            </a:r>
            <a:r>
              <a:rPr lang="it-IT" dirty="0"/>
              <a:t>(art.1 comma 124 Legge 107/2015). </a:t>
            </a:r>
          </a:p>
          <a:p>
            <a:pPr algn="just"/>
            <a:r>
              <a:rPr lang="it-IT" dirty="0"/>
              <a:t>L’USR di pertinenza </a:t>
            </a:r>
            <a:r>
              <a:rPr lang="it-IT" dirty="0" err="1"/>
              <a:t>organizzera</a:t>
            </a:r>
            <a:r>
              <a:rPr lang="it-IT" dirty="0"/>
              <a:t>̀ </a:t>
            </a:r>
            <a:r>
              <a:rPr lang="it-IT" b="1" i="1" dirty="0" err="1">
                <a:solidFill>
                  <a:srgbClr val="0070C0"/>
                </a:solidFill>
              </a:rPr>
              <a:t>attivita</a:t>
            </a:r>
            <a:r>
              <a:rPr lang="it-IT" b="1" i="1" dirty="0">
                <a:solidFill>
                  <a:srgbClr val="0070C0"/>
                </a:solidFill>
              </a:rPr>
              <a:t>̀ di formazione specifica per i tutor </a:t>
            </a:r>
            <a:r>
              <a:rPr lang="it-IT" dirty="0"/>
              <a:t>da considerare nel piano triennale di formazione dell’istituto. (Nota </a:t>
            </a:r>
            <a:r>
              <a:rPr lang="it-IT" dirty="0" err="1"/>
              <a:t>D.G.Per</a:t>
            </a:r>
            <a:r>
              <a:rPr lang="it-IT" dirty="0"/>
              <a:t> 33989 del 02/08/2017) </a:t>
            </a:r>
          </a:p>
        </p:txBody>
      </p:sp>
    </p:spTree>
    <p:extLst>
      <p:ext uri="{BB962C8B-B14F-4D97-AF65-F5344CB8AC3E}">
        <p14:creationId xmlns:p14="http://schemas.microsoft.com/office/powerpoint/2010/main" val="98653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1201478"/>
            <a:ext cx="10363826" cy="404038"/>
          </a:xfrm>
        </p:spPr>
        <p:txBody>
          <a:bodyPr>
            <a:noAutofit/>
          </a:bodyPr>
          <a:lstStyle/>
          <a:p>
            <a:r>
              <a:rPr lang="it-IT" sz="4000" b="1" dirty="0"/>
              <a:t>L’apprendimento guidato </a:t>
            </a:r>
            <a:r>
              <a:rPr lang="it-IT" sz="4000" b="1" dirty="0" err="1"/>
              <a:t>peer</a:t>
            </a:r>
            <a:r>
              <a:rPr lang="it-IT" sz="4000" b="1" dirty="0"/>
              <a:t> to </a:t>
            </a:r>
            <a:r>
              <a:rPr lang="it-IT" sz="4000" b="1" dirty="0" err="1"/>
              <a:t>peer</a:t>
            </a:r>
            <a:r>
              <a:rPr lang="it-IT" sz="4000" b="1" dirty="0"/>
              <a:t> </a:t>
            </a:r>
            <a:r>
              <a:rPr lang="it-IT" sz="3200" dirty="0"/>
              <a:t>prevede momenti di:</a:t>
            </a:r>
            <a:br>
              <a:rPr lang="it-IT" sz="3200" b="1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40242" y="1605516"/>
            <a:ext cx="11325285" cy="4104168"/>
          </a:xfrm>
        </p:spPr>
        <p:txBody>
          <a:bodyPr>
            <a:normAutofit fontScale="55000" lnSpcReduction="20000"/>
          </a:bodyPr>
          <a:lstStyle/>
          <a:p>
            <a:endParaRPr lang="it-IT" sz="6000" dirty="0"/>
          </a:p>
          <a:p>
            <a:pPr marL="1143000" indent="-1143000" algn="just">
              <a:buFont typeface="+mj-lt"/>
              <a:buAutoNum type="arabicPeriod"/>
            </a:pPr>
            <a:r>
              <a:rPr lang="it-IT" sz="6000" dirty="0"/>
              <a:t>Affiancamento; redazione della documentazione didattica; condivisione di processi organizzativi e progettuali; </a:t>
            </a:r>
            <a:r>
              <a:rPr lang="it-IT" sz="6000" b="1" i="1" dirty="0">
                <a:solidFill>
                  <a:srgbClr val="7030A0"/>
                </a:solidFill>
              </a:rPr>
              <a:t>Realizzazione di </a:t>
            </a:r>
            <a:r>
              <a:rPr lang="it-IT" sz="6000" b="1" i="1" u="sng" dirty="0">
                <a:solidFill>
                  <a:srgbClr val="7030A0"/>
                </a:solidFill>
              </a:rPr>
              <a:t>strumenti per l’Osservazione in classe (griglie)</a:t>
            </a:r>
            <a:r>
              <a:rPr lang="it-IT" sz="6000" b="1" i="1" dirty="0">
                <a:solidFill>
                  <a:srgbClr val="7030A0"/>
                </a:solidFill>
              </a:rPr>
              <a:t>;</a:t>
            </a:r>
          </a:p>
          <a:p>
            <a:pPr marL="1143000" indent="-1143000">
              <a:buFont typeface="+mj-lt"/>
              <a:buAutoNum type="arabicPeriod"/>
            </a:pPr>
            <a:r>
              <a:rPr lang="it-IT" sz="6000" dirty="0"/>
              <a:t>Osservazione</a:t>
            </a:r>
          </a:p>
          <a:p>
            <a:pPr marL="1143000" indent="-1143000">
              <a:buFont typeface="+mj-lt"/>
              <a:buAutoNum type="arabicPeriod"/>
            </a:pPr>
            <a:r>
              <a:rPr lang="it-IT" sz="6000" dirty="0"/>
              <a:t>riflessione</a:t>
            </a:r>
          </a:p>
          <a:p>
            <a:pPr marL="1371600" indent="-1371600">
              <a:buFont typeface="+mj-lt"/>
              <a:buAutoNum type="arabicPeriod"/>
            </a:pPr>
            <a:endParaRPr lang="it-IT" sz="6000" dirty="0"/>
          </a:p>
          <a:p>
            <a:pPr marL="1371600" indent="-1371600">
              <a:buFont typeface="+mj-lt"/>
              <a:buAutoNum type="arabicPeriod"/>
            </a:pPr>
            <a:endParaRPr lang="it-IT" sz="6000" dirty="0"/>
          </a:p>
          <a:p>
            <a:pPr marL="1371600" indent="-1371600">
              <a:buFont typeface="+mj-lt"/>
              <a:buAutoNum type="arabicPeriod"/>
            </a:pPr>
            <a:endParaRPr lang="it-IT" sz="8600" dirty="0"/>
          </a:p>
          <a:p>
            <a:endParaRPr lang="it-IT" sz="8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873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98E06-E37D-4587-BB02-C5D9D3ECF603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05296" y="265814"/>
            <a:ext cx="7300211" cy="151624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 quattro fasi del percorso formativo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42167"/>
              </p:ext>
            </p:extLst>
          </p:nvPr>
        </p:nvGraphicFramePr>
        <p:xfrm>
          <a:off x="1577975" y="1916114"/>
          <a:ext cx="8544219" cy="228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2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45894">
                <a:tc>
                  <a:txBody>
                    <a:bodyPr/>
                    <a:lstStyle/>
                    <a:p>
                      <a:r>
                        <a:rPr lang="it-IT" sz="1800" dirty="0"/>
                        <a:t>Incontri propedeutici</a:t>
                      </a:r>
                      <a:r>
                        <a:rPr lang="it-IT" sz="1800" baseline="0" dirty="0"/>
                        <a:t> e di restituzione finale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2060"/>
                          </a:solidFill>
                        </a:rPr>
                        <a:t>Laboratori</a:t>
                      </a:r>
                      <a:r>
                        <a:rPr lang="it-IT" sz="1800" baseline="0" dirty="0">
                          <a:solidFill>
                            <a:srgbClr val="002060"/>
                          </a:solidFill>
                        </a:rPr>
                        <a:t> formativi dedicati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r>
                        <a:rPr lang="it-IT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it-IT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endParaRPr lang="it-IT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it-IT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 osservazione</a:t>
                      </a:r>
                      <a:r>
                        <a:rPr lang="it-IT" sz="18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in classe</a:t>
                      </a:r>
                      <a:endParaRPr lang="it-IT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Formazione on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TOTALE</a:t>
                      </a:r>
                    </a:p>
                  </a:txBody>
                  <a:tcPr marL="91442" marR="91442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93">
                <a:tc>
                  <a:txBody>
                    <a:bodyPr/>
                    <a:lstStyle/>
                    <a:p>
                      <a:r>
                        <a:rPr lang="it-IT" sz="1800" dirty="0"/>
                        <a:t>6 ORE</a:t>
                      </a:r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12</a:t>
                      </a:r>
                      <a:r>
                        <a:rPr lang="it-IT" sz="1800" baseline="0" dirty="0"/>
                        <a:t> ORE 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12</a:t>
                      </a:r>
                      <a:r>
                        <a:rPr lang="it-IT" sz="1800" baseline="0" dirty="0"/>
                        <a:t>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20 ORE</a:t>
                      </a:r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50 ORE</a:t>
                      </a:r>
                    </a:p>
                  </a:txBody>
                  <a:tcPr marL="91442" marR="91442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9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8697" name="Picture 12" descr="https://encrypted-tbn2.gstatic.com/images?q=tbn:ANd9GcTpyo4T7wlxEk2EG99o5bx6HTFFKtFzBL5fjDwra3J6ZpSlQ6l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349" y="4203700"/>
            <a:ext cx="1562754" cy="135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14" descr="https://encrypted-tbn1.gstatic.com/images?q=tbn:ANd9GcRttdHG5ib5-XiJJU92KxyTFMh5EDR1FdSbAHZQvpYguTzJjJ9_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5103" y="4191369"/>
            <a:ext cx="1235367" cy="137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9" name="AutoShape 16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6" invalidUrl="http://www.google.it/url?sa=i&amp;rct=j&amp;q=&amp;esrc=s&amp;source=images&amp;cd=&amp;cad=rja&amp;uact=8&amp;ved=0CAcQjRw&amp;url=http://www.edeamicis.com/WEB3/! !  FORMAZIONE/FORMAZIONE.htm&amp;ei=QY4zVdOgLcrYat_pgNAF&amp;psig=AFQjCNFqRYCv2cMJZTaXgmbJtwkg0TZytA&amp;ust=1429528375532417"/>
          </p:cNvPr>
          <p:cNvSpPr>
            <a:spLocks noChangeAspect="1" noChangeArrowheads="1"/>
          </p:cNvSpPr>
          <p:nvPr/>
        </p:nvSpPr>
        <p:spPr bwMode="auto">
          <a:xfrm>
            <a:off x="2205296" y="-1180987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8700" name="AutoShape 18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6" invalidUrl="http://www.google.it/url?sa=i&amp;rct=j&amp;q=&amp;esrc=s&amp;source=images&amp;cd=&amp;cad=rja&amp;uact=8&amp;ved=0CAcQjRw&amp;url=http://www.edeamicis.com/WEB3/! !  FORMAZIONE/FORMAZIONE.htm&amp;ei=QY4zVdOgLcrYat_pgNAF&amp;psig=AFQjCNFqRYCv2cMJZTaXgmbJtwkg0TZytA&amp;ust=1429528375532417"/>
          </p:cNvPr>
          <p:cNvSpPr>
            <a:spLocks noChangeAspect="1" noChangeArrowheads="1"/>
          </p:cNvSpPr>
          <p:nvPr/>
        </p:nvSpPr>
        <p:spPr bwMode="auto">
          <a:xfrm>
            <a:off x="2918157" y="-1092901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8701" name="Picture 22" descr="http://www.edeamicis.com/WEB3/!%20%20%20%20%20%20%20%20%20aom/omi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976" y="4221163"/>
            <a:ext cx="1844066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24" descr="http://www.edeamicis.com/WEB3/!%20%20%20%20%20%20%20%20%20aom/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1196" y="4203701"/>
            <a:ext cx="1878311" cy="13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26" descr="https://encrypted-tbn2.gstatic.com/images?q=tbn:ANd9GcQXrecnrV7H57B2rnD2pazUoNyL_gupKglnML7XS_pUVfBw8pFuF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3766" y="4221163"/>
            <a:ext cx="1875706" cy="134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1718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https://www.professionistiscuola.it/images/Scuola_Loghi_e_Foto_articoli/PeerToPeer_PSN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27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382771"/>
            <a:ext cx="10364451" cy="1477927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A) progettazione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605516"/>
            <a:ext cx="10363825" cy="4185683"/>
          </a:xfrm>
        </p:spPr>
        <p:txBody>
          <a:bodyPr/>
          <a:lstStyle/>
          <a:p>
            <a:pPr algn="just"/>
            <a:r>
              <a:rPr lang="it-IT" dirty="0"/>
              <a:t>Il docente tutor e il docente neo-assunto </a:t>
            </a:r>
            <a:r>
              <a:rPr lang="it-IT" b="1" dirty="0"/>
              <a:t>scelgono</a:t>
            </a:r>
            <a:r>
              <a:rPr lang="it-IT" dirty="0"/>
              <a:t> le </a:t>
            </a:r>
            <a:r>
              <a:rPr lang="it-IT" b="1" dirty="0">
                <a:solidFill>
                  <a:srgbClr val="0070C0"/>
                </a:solidFill>
              </a:rPr>
              <a:t>situazioni di apprendimento </a:t>
            </a:r>
            <a:r>
              <a:rPr lang="it-IT" b="1" dirty="0"/>
              <a:t> e gli </a:t>
            </a:r>
            <a:r>
              <a:rPr lang="it-IT" b="1" dirty="0">
                <a:solidFill>
                  <a:srgbClr val="00B050"/>
                </a:solidFill>
              </a:rPr>
              <a:t>ambiti operativi </a:t>
            </a:r>
            <a:r>
              <a:rPr lang="it-IT" b="1" dirty="0"/>
              <a:t>da osservare in classe</a:t>
            </a:r>
            <a:r>
              <a:rPr lang="it-IT" dirty="0"/>
              <a:t> che possano contribuire alla </a:t>
            </a:r>
            <a:r>
              <a:rPr lang="it-IT" b="1" u="sng" dirty="0"/>
              <a:t>strutturazione della competenza da potenziare</a:t>
            </a:r>
            <a:r>
              <a:rPr lang="it-IT" dirty="0"/>
              <a:t>.                                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964324" y="3200527"/>
            <a:ext cx="3499885" cy="2470084"/>
          </a:xfrm>
          <a:prstGeom prst="rect">
            <a:avLst/>
          </a:prstGeom>
          <a:solidFill>
            <a:srgbClr val="99FF66"/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it-IT" b="1" dirty="0"/>
              <a:t>Esempi di </a:t>
            </a:r>
            <a:r>
              <a:rPr lang="it-IT" b="1" i="1" u="sng" dirty="0"/>
              <a:t>ambiti operativi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/>
              <a:t>Progettuale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/>
              <a:t>metodologico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/>
              <a:t>organizzativo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/>
              <a:t>relazionale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/>
              <a:t>motivazionale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/>
              <a:t> valutativo</a:t>
            </a:r>
          </a:p>
          <a:p>
            <a:pPr algn="just"/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913147" y="3083443"/>
            <a:ext cx="4635796" cy="2704253"/>
          </a:xfrm>
          <a:prstGeom prst="rect">
            <a:avLst/>
          </a:prstGeom>
          <a:solidFill>
            <a:srgbClr val="0000FF"/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Esempi di </a:t>
            </a:r>
            <a:r>
              <a:rPr lang="it-IT" b="1" i="1" u="sng" dirty="0"/>
              <a:t>situazioni di apprendimento</a:t>
            </a:r>
          </a:p>
          <a:p>
            <a:r>
              <a:rPr lang="it-IT" b="1" dirty="0">
                <a:solidFill>
                  <a:schemeClr val="bg1"/>
                </a:solidFill>
              </a:rPr>
              <a:t>1.</a:t>
            </a:r>
            <a:r>
              <a:rPr lang="it-IT" dirty="0"/>
              <a:t> </a:t>
            </a:r>
            <a:r>
              <a:rPr lang="it-IT" b="1" dirty="0">
                <a:solidFill>
                  <a:schemeClr val="bg1"/>
                </a:solidFill>
              </a:rPr>
              <a:t>Spiegazione</a:t>
            </a:r>
          </a:p>
          <a:p>
            <a:r>
              <a:rPr lang="it-IT" b="1" dirty="0">
                <a:solidFill>
                  <a:schemeClr val="bg1"/>
                </a:solidFill>
              </a:rPr>
              <a:t>2. Conversazione/discussione</a:t>
            </a:r>
          </a:p>
          <a:p>
            <a:r>
              <a:rPr lang="it-IT" b="1" dirty="0">
                <a:solidFill>
                  <a:schemeClr val="bg1"/>
                </a:solidFill>
              </a:rPr>
              <a:t>3. Ricerca di gruppo disciplinare</a:t>
            </a:r>
          </a:p>
          <a:p>
            <a:r>
              <a:rPr lang="it-IT" b="1" dirty="0">
                <a:solidFill>
                  <a:schemeClr val="bg1"/>
                </a:solidFill>
              </a:rPr>
              <a:t>4. Unità didattica trasversale</a:t>
            </a:r>
          </a:p>
          <a:p>
            <a:r>
              <a:rPr lang="it-IT" b="1" dirty="0">
                <a:solidFill>
                  <a:schemeClr val="bg1"/>
                </a:solidFill>
              </a:rPr>
              <a:t>5. Insegnamento/apprendimento cooperativo</a:t>
            </a:r>
          </a:p>
          <a:p>
            <a:r>
              <a:rPr lang="it-IT" b="1" dirty="0">
                <a:solidFill>
                  <a:schemeClr val="bg1"/>
                </a:solidFill>
              </a:rPr>
              <a:t>6. Osservazione/Valutazione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6996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129" y="0"/>
            <a:ext cx="10364451" cy="1596177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progettazione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53" y="988828"/>
            <a:ext cx="7266384" cy="525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137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b) osservazione in classe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5" y="2307265"/>
            <a:ext cx="10505592" cy="3483934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Le </a:t>
            </a:r>
            <a:r>
              <a:rPr lang="it-IT" sz="2400" b="1" dirty="0" err="1"/>
              <a:t>modalita</a:t>
            </a:r>
            <a:r>
              <a:rPr lang="it-IT" sz="2400" b="1" dirty="0"/>
              <a:t>̀ e tempi </a:t>
            </a:r>
            <a:r>
              <a:rPr lang="it-IT" sz="2400" dirty="0"/>
              <a:t>possono essere </a:t>
            </a:r>
            <a:r>
              <a:rPr lang="it-IT" sz="2400" b="1" dirty="0"/>
              <a:t>diversi</a:t>
            </a:r>
            <a:r>
              <a:rPr lang="it-IT" sz="2400" dirty="0"/>
              <a:t>: Si potrebbero strutturare sequenze più o meno brevi in base alle concrete esigenze. </a:t>
            </a:r>
          </a:p>
          <a:p>
            <a:endParaRPr lang="it-IT" sz="2400" dirty="0"/>
          </a:p>
          <a:p>
            <a:pPr algn="just"/>
            <a:r>
              <a:rPr lang="it-IT" sz="2400" dirty="0"/>
              <a:t>Per ognuna delle esperienze si dovranno </a:t>
            </a:r>
            <a:r>
              <a:rPr lang="it-IT" sz="2400" b="1" dirty="0"/>
              <a:t>definire</a:t>
            </a:r>
            <a:r>
              <a:rPr lang="it-IT" sz="2400" dirty="0"/>
              <a:t> la </a:t>
            </a:r>
            <a:r>
              <a:rPr lang="it-IT" sz="2400" b="1" i="1" u="sng" dirty="0">
                <a:solidFill>
                  <a:srgbClr val="7030A0"/>
                </a:solidFill>
              </a:rPr>
              <a:t>situazione di apprendimento</a:t>
            </a:r>
            <a:r>
              <a:rPr lang="it-IT" sz="2400" b="1" i="1" dirty="0">
                <a:solidFill>
                  <a:srgbClr val="7030A0"/>
                </a:solidFill>
              </a:rPr>
              <a:t>, i </a:t>
            </a:r>
            <a:r>
              <a:rPr lang="it-IT" sz="2400" b="1" i="1" u="sng" dirty="0">
                <a:solidFill>
                  <a:srgbClr val="7030A0"/>
                </a:solidFill>
              </a:rPr>
              <a:t>descrittori osservati</a:t>
            </a:r>
            <a:r>
              <a:rPr lang="it-IT" sz="2400" b="1" i="1" dirty="0">
                <a:solidFill>
                  <a:srgbClr val="7030A0"/>
                </a:solidFill>
              </a:rPr>
              <a:t>, il </a:t>
            </a:r>
            <a:r>
              <a:rPr lang="it-IT" sz="2400" b="1" i="1" u="sng" dirty="0">
                <a:solidFill>
                  <a:srgbClr val="7030A0"/>
                </a:solidFill>
              </a:rPr>
              <a:t>giorno</a:t>
            </a:r>
            <a:r>
              <a:rPr lang="it-IT" sz="2400" b="1" i="1" dirty="0">
                <a:solidFill>
                  <a:srgbClr val="7030A0"/>
                </a:solidFill>
              </a:rPr>
              <a:t>, </a:t>
            </a:r>
            <a:r>
              <a:rPr lang="it-IT" sz="2400" b="1" i="1" u="sng" dirty="0">
                <a:solidFill>
                  <a:srgbClr val="7030A0"/>
                </a:solidFill>
              </a:rPr>
              <a:t>l’ora di inizio e fine</a:t>
            </a:r>
            <a:r>
              <a:rPr lang="it-IT" sz="2400" b="1" i="1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866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5787" y="618517"/>
            <a:ext cx="10172440" cy="572330"/>
          </a:xfrm>
        </p:spPr>
        <p:txBody>
          <a:bodyPr>
            <a:normAutofit fontScale="90000"/>
          </a:bodyPr>
          <a:lstStyle/>
          <a:p>
            <a:r>
              <a:rPr lang="it-IT" b="1" u="sng" dirty="0"/>
              <a:t>Finalità</a:t>
            </a:r>
            <a:r>
              <a:rPr lang="it-IT" b="1" dirty="0"/>
              <a:t> dell’osservazione reciproca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59219" y="1414130"/>
            <a:ext cx="10738884" cy="35831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800" dirty="0"/>
              <a:t> L’attività di osservazione reciproca in classe (art. 9 del DM 850/2015) è finalizzata:</a:t>
            </a:r>
          </a:p>
          <a:p>
            <a:pPr>
              <a:buFont typeface="Wingdings" charset="2"/>
              <a:buChar char="ü"/>
            </a:pPr>
            <a:r>
              <a:rPr lang="it-IT" sz="2800" b="1" i="1" dirty="0"/>
              <a:t> al </a:t>
            </a:r>
            <a:r>
              <a:rPr lang="it-IT" sz="2800" b="1" i="1" dirty="0">
                <a:solidFill>
                  <a:srgbClr val="0000FF"/>
                </a:solidFill>
              </a:rPr>
              <a:t>miglioramento</a:t>
            </a:r>
            <a:r>
              <a:rPr lang="it-IT" sz="2800" b="1" i="1" dirty="0"/>
              <a:t> delle pratiche didattiche</a:t>
            </a:r>
          </a:p>
          <a:p>
            <a:pPr>
              <a:buFont typeface="Wingdings" charset="2"/>
              <a:buChar char="ü"/>
            </a:pPr>
            <a:r>
              <a:rPr lang="it-IT" sz="2800" b="1" i="1" dirty="0"/>
              <a:t>alla </a:t>
            </a:r>
            <a:r>
              <a:rPr lang="it-IT" sz="2800" b="1" i="1" dirty="0">
                <a:solidFill>
                  <a:srgbClr val="0000FF"/>
                </a:solidFill>
              </a:rPr>
              <a:t>riflessione condivisa </a:t>
            </a:r>
            <a:r>
              <a:rPr lang="it-IT" sz="2800" b="1" i="1" dirty="0"/>
              <a:t>sugli aspetti salienti dell’azione di insegnamento</a:t>
            </a:r>
          </a:p>
          <a:p>
            <a:pPr>
              <a:buFont typeface="Wingdings" charset="2"/>
              <a:buChar char="ü"/>
            </a:pPr>
            <a:r>
              <a:rPr lang="it-IT" sz="2800" b="1" i="1" dirty="0"/>
              <a:t>allo </a:t>
            </a:r>
            <a:r>
              <a:rPr lang="it-IT" sz="2800" b="1" i="1" dirty="0">
                <a:solidFill>
                  <a:srgbClr val="0000FF"/>
                </a:solidFill>
              </a:rPr>
              <a:t>scambio</a:t>
            </a:r>
            <a:r>
              <a:rPr lang="it-IT" sz="2800" b="1" i="1" dirty="0">
                <a:solidFill>
                  <a:srgbClr val="FF0000"/>
                </a:solidFill>
              </a:rPr>
              <a:t> </a:t>
            </a:r>
            <a:r>
              <a:rPr lang="it-IT" sz="2800" b="1" i="1" dirty="0"/>
              <a:t>di esperienze pregresse </a:t>
            </a:r>
          </a:p>
          <a:p>
            <a:pPr>
              <a:buFont typeface="Wingdings" charset="2"/>
              <a:buChar char="ü"/>
            </a:pPr>
            <a:r>
              <a:rPr lang="it-IT" sz="2800" b="1" i="1" dirty="0"/>
              <a:t>alla </a:t>
            </a:r>
            <a:r>
              <a:rPr lang="it-IT" sz="2800" b="1" i="1" dirty="0">
                <a:solidFill>
                  <a:srgbClr val="0000FF"/>
                </a:solidFill>
              </a:rPr>
              <a:t>progettazione comune</a:t>
            </a:r>
          </a:p>
          <a:p>
            <a:pPr>
              <a:buFont typeface="Wingdings" charset="2"/>
              <a:buChar char="ü"/>
            </a:pPr>
            <a:r>
              <a:rPr lang="it-IT" sz="2800" b="1" i="1" dirty="0"/>
              <a:t> alla messa in atto di </a:t>
            </a:r>
            <a:r>
              <a:rPr lang="it-IT" sz="2800" b="1" i="1" dirty="0">
                <a:solidFill>
                  <a:srgbClr val="0000FF"/>
                </a:solidFill>
              </a:rPr>
              <a:t>strategie didattiche condivise</a:t>
            </a:r>
            <a:r>
              <a:rPr lang="it-IT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103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Ruoli per condurre le esperienze di osservazione in classe:</a:t>
            </a:r>
            <a:br>
              <a:rPr lang="it-IT" sz="2800" dirty="0"/>
            </a:br>
            <a:r>
              <a:rPr lang="it-IT" b="1" i="1" dirty="0" err="1"/>
              <a:t>neoimmesso</a:t>
            </a:r>
            <a:r>
              <a:rPr lang="it-IT" b="1" i="1" dirty="0"/>
              <a:t>/tutor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49355" y="2313929"/>
            <a:ext cx="10363826" cy="342410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docente neo-assunto: </a:t>
            </a:r>
          </a:p>
          <a:p>
            <a:pPr algn="just">
              <a:buFont typeface="Wingdings" charset="2"/>
              <a:buChar char="Ø"/>
            </a:pPr>
            <a:r>
              <a:rPr lang="it-IT" b="1" i="1" u="sng" dirty="0"/>
              <a:t>nel ruolo di osservatore</a:t>
            </a:r>
            <a:r>
              <a:rPr lang="it-IT" dirty="0"/>
              <a:t>: osserva e annota i descrittori riscontrati, annota domande da porre al tutor, </a:t>
            </a:r>
            <a:r>
              <a:rPr lang="it-IT" dirty="0" err="1"/>
              <a:t>autovaluta</a:t>
            </a:r>
            <a:r>
              <a:rPr lang="it-IT" dirty="0"/>
              <a:t> la propria azione didattica in termini di punti deboli e punti forti e di livello di soddisfazione. </a:t>
            </a:r>
          </a:p>
          <a:p>
            <a:r>
              <a:rPr lang="it-IT" b="1" dirty="0">
                <a:solidFill>
                  <a:srgbClr val="FF0000"/>
                </a:solidFill>
              </a:rPr>
              <a:t>tutor:</a:t>
            </a:r>
            <a:r>
              <a:rPr lang="it-IT" dirty="0"/>
              <a:t> </a:t>
            </a:r>
          </a:p>
          <a:p>
            <a:pPr>
              <a:buFont typeface="Wingdings" charset="2"/>
              <a:buChar char="Ø"/>
            </a:pPr>
            <a:r>
              <a:rPr lang="it-IT" b="1" i="1" u="sng" dirty="0"/>
              <a:t>in azione di insegnamento</a:t>
            </a:r>
            <a:r>
              <a:rPr lang="it-IT" dirty="0"/>
              <a:t>: esercita l’ </a:t>
            </a:r>
            <a:r>
              <a:rPr lang="it-IT" dirty="0" err="1"/>
              <a:t>attivita</a:t>
            </a:r>
            <a:r>
              <a:rPr lang="it-IT" dirty="0"/>
              <a:t>̀ professionale concordata con attenzione ai descrittori previsti.	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0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Ruoli per condurre le esperienze di osservazione in classe:</a:t>
            </a:r>
            <a:br>
              <a:rPr lang="it-IT" sz="2800" dirty="0"/>
            </a:br>
            <a:r>
              <a:rPr lang="it-IT" b="1" i="1" dirty="0"/>
              <a:t>tutor/</a:t>
            </a:r>
            <a:r>
              <a:rPr lang="it-IT" b="1" i="1" dirty="0" err="1"/>
              <a:t>neoimmesso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tutor:</a:t>
            </a:r>
          </a:p>
          <a:p>
            <a:pPr algn="just">
              <a:buFont typeface="Wingdings" charset="2"/>
              <a:buChar char="Ø"/>
            </a:pPr>
            <a:r>
              <a:rPr lang="it-IT" b="1" i="1" u="sng" dirty="0"/>
              <a:t>nel ruolo di osservatore</a:t>
            </a:r>
            <a:r>
              <a:rPr lang="it-IT" dirty="0"/>
              <a:t>: annota punti deboli, punti forti, domande da porre e primi consigli da fornire al docente neo-assunto. 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docente neo-assunto: </a:t>
            </a:r>
          </a:p>
          <a:p>
            <a:pPr algn="just">
              <a:buFont typeface="Wingdings" charset="2"/>
              <a:buChar char="Ø"/>
            </a:pPr>
            <a:r>
              <a:rPr lang="it-IT" dirty="0"/>
              <a:t> </a:t>
            </a:r>
            <a:r>
              <a:rPr lang="it-IT" b="1" i="1" u="sng" dirty="0"/>
              <a:t>in azione di insegnamento</a:t>
            </a:r>
            <a:r>
              <a:rPr lang="it-IT" b="1" i="1" dirty="0"/>
              <a:t>: </a:t>
            </a:r>
            <a:r>
              <a:rPr lang="it-IT" dirty="0"/>
              <a:t>esercita l’</a:t>
            </a:r>
            <a:r>
              <a:rPr lang="it-IT" dirty="0" err="1"/>
              <a:t>attivita</a:t>
            </a:r>
            <a:r>
              <a:rPr lang="it-IT" dirty="0"/>
              <a:t>̀ professionale concordata con attenzione ai descrittori previsti.</a:t>
            </a:r>
          </a:p>
        </p:txBody>
      </p:sp>
    </p:spTree>
    <p:extLst>
      <p:ext uri="{BB962C8B-B14F-4D97-AF65-F5344CB8AC3E}">
        <p14:creationId xmlns:p14="http://schemas.microsoft.com/office/powerpoint/2010/main" val="1773934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c) RIFLESSIONE </a:t>
            </a:r>
            <a:br>
              <a:rPr lang="it-IT" b="1" dirty="0"/>
            </a:br>
            <a:r>
              <a:rPr lang="it-IT" dirty="0"/>
              <a:t>SUL PEER TO PEER REALIZZATO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97686" y="2796363"/>
            <a:ext cx="10837959" cy="30851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si rileggono i materiali precedentemente elaborati in fase di </a:t>
            </a:r>
            <a:r>
              <a:rPr lang="it-IT" b="1" dirty="0"/>
              <a:t>progettazione</a:t>
            </a:r>
            <a:r>
              <a:rPr lang="it-IT" dirty="0"/>
              <a:t> e di </a:t>
            </a:r>
            <a:r>
              <a:rPr lang="it-IT" b="1" dirty="0"/>
              <a:t>azione</a:t>
            </a:r>
            <a:r>
              <a:rPr lang="it-IT" dirty="0"/>
              <a:t> e si individuano le differenze tra il progettato e l'agito.</a:t>
            </a:r>
          </a:p>
          <a:p>
            <a:pPr algn="just"/>
            <a:r>
              <a:rPr lang="it-IT" dirty="0"/>
              <a:t>Ogni riflessione sull'azione effettuata aiuta: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/>
              <a:t>a chiarire le proprie strategie di lavoro e i contenuti utilizzati (</a:t>
            </a:r>
            <a:r>
              <a:rPr lang="it-IT" sz="2000" b="1" dirty="0"/>
              <a:t>dimensione produttiva</a:t>
            </a:r>
            <a:r>
              <a:rPr lang="it-IT" sz="2000" dirty="0"/>
              <a:t>)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/>
              <a:t>a ripensare la propria traiettoria professionale personale (</a:t>
            </a:r>
            <a:r>
              <a:rPr lang="it-IT" sz="2000" b="1" dirty="0"/>
              <a:t>dimensione costruttiva</a:t>
            </a:r>
            <a:r>
              <a:rPr lang="it-IT" sz="2000" dirty="0"/>
              <a:t>).	 </a:t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2630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</a:t>
            </a:r>
            <a:r>
              <a:rPr lang="it-IT" b="1" i="1" u="sng" dirty="0"/>
              <a:t>attività svolte </a:t>
            </a:r>
            <a:r>
              <a:rPr lang="it-IT" dirty="0"/>
              <a:t>dal docente </a:t>
            </a:r>
            <a:r>
              <a:rPr lang="it-IT" dirty="0" err="1"/>
              <a:t>neoimmesso</a:t>
            </a:r>
            <a:r>
              <a:rPr lang="it-IT" dirty="0"/>
              <a:t> vanno </a:t>
            </a:r>
            <a:r>
              <a:rPr lang="it-IT" b="1" i="1" u="sng" dirty="0"/>
              <a:t>documentate</a:t>
            </a:r>
            <a:r>
              <a:rPr lang="it-IT" b="1" i="1" dirty="0"/>
              <a:t> </a:t>
            </a:r>
            <a:r>
              <a:rPr lang="it-IT" dirty="0"/>
              <a:t>e inserite nella </a:t>
            </a:r>
            <a:r>
              <a:rPr lang="it-IT" b="1" dirty="0"/>
              <a:t>piattaforma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5" y="2078182"/>
            <a:ext cx="10364451" cy="4017818"/>
          </a:xfrm>
        </p:spPr>
        <p:txBody>
          <a:bodyPr>
            <a:normAutofit/>
          </a:bodyPr>
          <a:lstStyle/>
          <a:p>
            <a:endParaRPr lang="it-IT" dirty="0"/>
          </a:p>
          <a:p>
            <a:pPr lvl="0" algn="just"/>
            <a:r>
              <a:rPr lang="it-IT" dirty="0"/>
              <a:t>i </a:t>
            </a:r>
            <a:r>
              <a:rPr lang="it-IT" b="1" dirty="0"/>
              <a:t>materiali</a:t>
            </a:r>
            <a:r>
              <a:rPr lang="it-IT" dirty="0"/>
              <a:t> predisposti dal </a:t>
            </a:r>
            <a:r>
              <a:rPr lang="it-IT" b="1" dirty="0"/>
              <a:t>docente</a:t>
            </a:r>
            <a:r>
              <a:rPr lang="it-IT" dirty="0"/>
              <a:t> (schede, </a:t>
            </a:r>
            <a:r>
              <a:rPr lang="it-IT" dirty="0" err="1"/>
              <a:t>slides</a:t>
            </a:r>
            <a:r>
              <a:rPr lang="it-IT" dirty="0"/>
              <a:t>, video, immagini, fotocopie di testi);</a:t>
            </a:r>
          </a:p>
          <a:p>
            <a:pPr lvl="0"/>
            <a:r>
              <a:rPr lang="it-IT" dirty="0"/>
              <a:t>i </a:t>
            </a:r>
            <a:r>
              <a:rPr lang="it-IT" b="1" dirty="0"/>
              <a:t>materiali</a:t>
            </a:r>
            <a:r>
              <a:rPr lang="it-IT" dirty="0"/>
              <a:t> elaborati dagli </a:t>
            </a:r>
            <a:r>
              <a:rPr lang="it-IT" b="1" dirty="0"/>
              <a:t>studenti</a:t>
            </a:r>
            <a:r>
              <a:rPr lang="it-IT" dirty="0"/>
              <a:t> durante e dopo la sessione di lavoro;</a:t>
            </a:r>
          </a:p>
          <a:p>
            <a:pPr lvl="0" algn="just"/>
            <a:r>
              <a:rPr lang="it-IT" dirty="0"/>
              <a:t>i </a:t>
            </a:r>
            <a:r>
              <a:rPr lang="it-IT" b="1" dirty="0"/>
              <a:t>video</a:t>
            </a:r>
            <a:r>
              <a:rPr lang="it-IT" dirty="0"/>
              <a:t> o le </a:t>
            </a:r>
            <a:r>
              <a:rPr lang="it-IT" b="1" dirty="0"/>
              <a:t>immagini</a:t>
            </a:r>
            <a:r>
              <a:rPr lang="it-IT" dirty="0"/>
              <a:t> riprese durante le attività (sempre che si disponga della liberatoria dei genitori e siano rispettate tutte le norme sulla privacy);</a:t>
            </a:r>
          </a:p>
          <a:p>
            <a:pPr lvl="0"/>
            <a:r>
              <a:rPr lang="it-IT" dirty="0"/>
              <a:t>le </a:t>
            </a:r>
            <a:r>
              <a:rPr lang="it-IT" b="1" dirty="0"/>
              <a:t>osservazioni</a:t>
            </a:r>
            <a:r>
              <a:rPr lang="it-IT" dirty="0"/>
              <a:t> a caldo degli studenti, del tutor o del docente stesso.</a:t>
            </a:r>
          </a:p>
        </p:txBody>
      </p:sp>
    </p:spTree>
    <p:extLst>
      <p:ext uri="{BB962C8B-B14F-4D97-AF65-F5344CB8AC3E}">
        <p14:creationId xmlns:p14="http://schemas.microsoft.com/office/powerpoint/2010/main" val="425796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20316" y="431275"/>
            <a:ext cx="5922335" cy="1277288"/>
          </a:xfrm>
        </p:spPr>
        <p:txBody>
          <a:bodyPr>
            <a:noAutofit/>
          </a:bodyPr>
          <a:lstStyle/>
          <a:p>
            <a:r>
              <a:rPr lang="it-IT" sz="2800" b="1" dirty="0" err="1"/>
              <a:t>attivita</a:t>
            </a:r>
            <a:r>
              <a:rPr lang="it-IT" sz="2800" dirty="0"/>
              <a:t>̀ </a:t>
            </a:r>
            <a:br>
              <a:rPr lang="it-IT" sz="2800" dirty="0"/>
            </a:br>
            <a:r>
              <a:rPr lang="it-IT" sz="2800" dirty="0"/>
              <a:t>dell'anno di formazione e prova </a:t>
            </a:r>
            <a:br>
              <a:rPr lang="it-IT" sz="2800" dirty="0"/>
            </a:br>
            <a:r>
              <a:rPr lang="it-IT" sz="2800" dirty="0"/>
              <a:t>A.S. 2019-20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035A2B-DB79-41D9-AF4D-8C6CE8212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0" y="1651860"/>
            <a:ext cx="11949767" cy="50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5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3153" y="1721922"/>
            <a:ext cx="10245074" cy="49277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Ambiente di supporto (piattaforma) </a:t>
            </a:r>
            <a:r>
              <a:rPr lang="it-IT" dirty="0"/>
              <a:t>all’anno di formazione e prova dei docenti neoassunti e dei docenti con passaggio di ruolo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033153" y="2424224"/>
            <a:ext cx="9939646" cy="3508744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È stato progettato per rispondere a </a:t>
            </a:r>
            <a:r>
              <a:rPr lang="it-IT" b="1" i="1" u="sng" dirty="0"/>
              <a:t>due obiettivi: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mettere a disposizione del docente uno </a:t>
            </a:r>
            <a:r>
              <a:rPr lang="it-IT" b="1" dirty="0"/>
              <a:t>spazio per la riflessione e la documentazione </a:t>
            </a:r>
            <a:r>
              <a:rPr lang="it-IT" dirty="0"/>
              <a:t>sia delle </a:t>
            </a:r>
            <a:r>
              <a:rPr lang="it-IT" b="1" i="1" u="sng" dirty="0" err="1">
                <a:solidFill>
                  <a:srgbClr val="0070C0"/>
                </a:solidFill>
              </a:rPr>
              <a:t>attivita</a:t>
            </a:r>
            <a:r>
              <a:rPr lang="it-IT" b="1" i="1" u="sng" dirty="0">
                <a:solidFill>
                  <a:srgbClr val="0070C0"/>
                </a:solidFill>
              </a:rPr>
              <a:t>̀ formative </a:t>
            </a:r>
            <a:r>
              <a:rPr lang="it-IT" dirty="0"/>
              <a:t>organizzate sul territorio e condotte in collaborazione con il tutor sia della </a:t>
            </a:r>
            <a:r>
              <a:rPr lang="it-IT" b="1" i="1" u="sng" dirty="0">
                <a:solidFill>
                  <a:srgbClr val="0070C0"/>
                </a:solidFill>
              </a:rPr>
              <a:t>pratica professionale in classe </a:t>
            </a:r>
            <a:r>
              <a:rPr lang="it-IT" dirty="0"/>
              <a:t>(il</a:t>
            </a:r>
            <a:r>
              <a:rPr lang="it-IT" dirty="0">
                <a:solidFill>
                  <a:srgbClr val="9D4580"/>
                </a:solidFill>
              </a:rPr>
              <a:t> </a:t>
            </a:r>
            <a:r>
              <a:rPr lang="it-IT" b="1" u="sng" dirty="0">
                <a:solidFill>
                  <a:srgbClr val="9D4580"/>
                </a:solidFill>
              </a:rPr>
              <a:t>Portfolio</a:t>
            </a:r>
            <a:r>
              <a:rPr lang="it-IT" dirty="0"/>
              <a:t>);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conoscere </a:t>
            </a:r>
            <a:r>
              <a:rPr lang="it-IT" b="1" dirty="0"/>
              <a:t>l’opinione dei docenti </a:t>
            </a:r>
            <a:r>
              <a:rPr lang="it-IT" dirty="0"/>
              <a:t>in relazione all’intero percorso formativo proposto (i</a:t>
            </a:r>
            <a:r>
              <a:rPr lang="it-IT" b="1" u="sng" dirty="0">
                <a:solidFill>
                  <a:srgbClr val="9D4580"/>
                </a:solidFill>
              </a:rPr>
              <a:t> Questionari</a:t>
            </a:r>
            <a:r>
              <a:rPr lang="it-IT" dirty="0"/>
              <a:t>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511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340912"/>
          </a:xfrm>
        </p:spPr>
        <p:txBody>
          <a:bodyPr/>
          <a:lstStyle/>
          <a:p>
            <a:r>
              <a:rPr lang="it-IT" b="1" dirty="0"/>
              <a:t>5. Bisogni formativi futuri 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2090058"/>
            <a:ext cx="10363825" cy="3701142"/>
          </a:xfrm>
        </p:spPr>
        <p:txBody>
          <a:bodyPr>
            <a:normAutofit/>
          </a:bodyPr>
          <a:lstStyle/>
          <a:p>
            <a:pPr algn="just"/>
            <a:r>
              <a:rPr lang="it-IT" sz="3600" dirty="0"/>
              <a:t>CON I Bisogni formativi futuri SI PRESENTANO al docente i </a:t>
            </a:r>
            <a:r>
              <a:rPr lang="it-IT" sz="3600" b="1" i="1" u="sng" dirty="0">
                <a:solidFill>
                  <a:srgbClr val="0070C0"/>
                </a:solidFill>
              </a:rPr>
              <a:t>contenuti formativi</a:t>
            </a:r>
            <a:r>
              <a:rPr lang="it-IT" sz="3600" b="1" i="1" dirty="0">
                <a:solidFill>
                  <a:srgbClr val="0070C0"/>
                </a:solidFill>
              </a:rPr>
              <a:t> </a:t>
            </a:r>
            <a:r>
              <a:rPr lang="it-IT" sz="3600" dirty="0"/>
              <a:t>individuati dal Piano NAZIONALE per la Formazione dei docenti (PNFD) 2016-2019, chiedendogli di </a:t>
            </a:r>
            <a:r>
              <a:rPr lang="it-IT" sz="3600" b="1" i="1" dirty="0">
                <a:solidFill>
                  <a:srgbClr val="0070C0"/>
                </a:solidFill>
              </a:rPr>
              <a:t>selezionare quelli di suo interesse. 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281027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2D794-52C1-49C9-AB61-C104C150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INCONTRO FINALE (3 ore)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CCFE66-5C1E-4D95-B12D-D3B3FB4D20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Da organizzare entro la fine di aprile/MAGGIO 2020</a:t>
            </a:r>
          </a:p>
          <a:p>
            <a:pPr algn="just"/>
            <a:r>
              <a:rPr lang="it-IT" dirty="0"/>
              <a:t>Dovrebbe essere un evento culturale e professionale con eventuale coinvolgimento di esperti, dirigenti scolastici, tutor e docenti neoassunti degli anni precedenti</a:t>
            </a:r>
          </a:p>
          <a:p>
            <a:r>
              <a:rPr lang="it-IT" dirty="0"/>
              <a:t>Valutazione punti di forze e di debolezza del percorso</a:t>
            </a:r>
          </a:p>
          <a:p>
            <a:pPr algn="just"/>
            <a:r>
              <a:rPr lang="it-IT" dirty="0"/>
              <a:t>Consegna attesto di frequenza dei laboratori e dei due incontri di inizio e fine corso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152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I Questionari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793174"/>
            <a:ext cx="10545913" cy="4203865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I </a:t>
            </a:r>
            <a:r>
              <a:rPr lang="it-IT" sz="3200" b="1" dirty="0"/>
              <a:t>4 questionari </a:t>
            </a:r>
            <a:r>
              <a:rPr lang="it-IT" sz="3200" dirty="0"/>
              <a:t>(</a:t>
            </a:r>
            <a:r>
              <a:rPr lang="it-IT" sz="3200" b="1" i="1" dirty="0">
                <a:solidFill>
                  <a:srgbClr val="FFC000"/>
                </a:solidFill>
              </a:rPr>
              <a:t>1 per il tutor </a:t>
            </a:r>
            <a:r>
              <a:rPr lang="it-IT" sz="3200" dirty="0"/>
              <a:t>e </a:t>
            </a:r>
            <a:r>
              <a:rPr lang="it-IT" sz="3200" b="1" i="1" dirty="0">
                <a:solidFill>
                  <a:srgbClr val="FFC000"/>
                </a:solidFill>
              </a:rPr>
              <a:t>3 per i docenti neoassunti</a:t>
            </a:r>
            <a:r>
              <a:rPr lang="it-IT" sz="3200" dirty="0"/>
              <a:t>), resi disponibili per la compilazione nella fase finale dell’anno di prova, saranno utilizzati </a:t>
            </a:r>
            <a:r>
              <a:rPr lang="it-IT" sz="3200" b="1" i="1" dirty="0">
                <a:solidFill>
                  <a:srgbClr val="002060"/>
                </a:solidFill>
              </a:rPr>
              <a:t>per conoscere l’opinione dei docenti in merito all’efficacia della formazione.</a:t>
            </a:r>
            <a:endParaRPr lang="it-IT" sz="3200" dirty="0"/>
          </a:p>
          <a:p>
            <a:pPr algn="just"/>
            <a:r>
              <a:rPr lang="it-IT" sz="3200" dirty="0"/>
              <a:t> la loro compilazione è requisito indispensabile per la chiusura della fase di lavoro online. </a:t>
            </a:r>
          </a:p>
        </p:txBody>
      </p:sp>
    </p:spTree>
    <p:extLst>
      <p:ext uri="{BB962C8B-B14F-4D97-AF65-F5344CB8AC3E}">
        <p14:creationId xmlns:p14="http://schemas.microsoft.com/office/powerpoint/2010/main" val="1932813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B94B2-ABBB-47CC-B569-A3E3CFD3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12" y="2238407"/>
            <a:ext cx="9884432" cy="1596177"/>
          </a:xfrm>
        </p:spPr>
        <p:txBody>
          <a:bodyPr>
            <a:noAutofit/>
          </a:bodyPr>
          <a:lstStyle/>
          <a:p>
            <a:r>
              <a:rPr lang="it-IT" sz="6000" b="1" i="1" dirty="0">
                <a:solidFill>
                  <a:schemeClr val="accent1">
                    <a:lumMod val="75000"/>
                  </a:schemeClr>
                </a:solidFill>
              </a:rPr>
              <a:t>- Dossier finale</a:t>
            </a:r>
            <a:br>
              <a:rPr lang="it-IT" sz="6000" b="1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0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6000" b="1" i="1" dirty="0">
                <a:solidFill>
                  <a:schemeClr val="accent1">
                    <a:lumMod val="75000"/>
                  </a:schemeClr>
                </a:solidFill>
              </a:rPr>
              <a:t>- comitato di valutazione</a:t>
            </a:r>
          </a:p>
        </p:txBody>
      </p:sp>
    </p:spTree>
    <p:extLst>
      <p:ext uri="{BB962C8B-B14F-4D97-AF65-F5344CB8AC3E}">
        <p14:creationId xmlns:p14="http://schemas.microsoft.com/office/powerpoint/2010/main" val="2591969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271A05-299B-4DBD-890A-90B6324E13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57956"/>
            <a:ext cx="10363826" cy="4933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1600" b="1" i="1" dirty="0">
              <a:solidFill>
                <a:srgbClr val="257C10"/>
              </a:solidFill>
            </a:endParaRPr>
          </a:p>
          <a:p>
            <a:pPr marL="0" indent="0" algn="ctr">
              <a:buNone/>
            </a:pPr>
            <a:r>
              <a:rPr lang="it-IT" sz="5400" b="1" i="1" dirty="0">
                <a:solidFill>
                  <a:srgbClr val="257C10"/>
                </a:solidFill>
              </a:rPr>
              <a:t>Grazie per l’attenzione</a:t>
            </a:r>
          </a:p>
          <a:p>
            <a:pPr marL="0" indent="0" algn="ctr">
              <a:buNone/>
            </a:pPr>
            <a:r>
              <a:rPr lang="it-IT" sz="5400" b="1" i="1" dirty="0">
                <a:solidFill>
                  <a:srgbClr val="257C10"/>
                </a:solidFill>
              </a:rPr>
              <a:t>E Buon lavoro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28EE04-1A20-436D-9B8D-F918ABE1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613" y="3738624"/>
            <a:ext cx="1524132" cy="20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5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8156" y="618517"/>
            <a:ext cx="10150071" cy="1127156"/>
          </a:xfrm>
        </p:spPr>
        <p:txBody>
          <a:bodyPr>
            <a:normAutofit/>
          </a:bodyPr>
          <a:lstStyle/>
          <a:p>
            <a:r>
              <a:rPr lang="it-IT" dirty="0"/>
              <a:t>all’anno di formazione e prova dei docenti </a:t>
            </a:r>
            <a:br>
              <a:rPr lang="it-IT" dirty="0"/>
            </a:br>
            <a:r>
              <a:rPr lang="it-IT" dirty="0"/>
              <a:t>A.S. </a:t>
            </a:r>
            <a:r>
              <a:rPr lang="it-IT"/>
              <a:t>2019-20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4400" y="2327564"/>
            <a:ext cx="10363200" cy="3463636"/>
          </a:xfrm>
        </p:spPr>
        <p:txBody>
          <a:bodyPr/>
          <a:lstStyle/>
          <a:p>
            <a:pPr algn="just"/>
            <a:r>
              <a:rPr lang="it-IT" dirty="0"/>
              <a:t>L’intera </a:t>
            </a:r>
            <a:r>
              <a:rPr lang="it-IT" b="1" dirty="0"/>
              <a:t>documentazione </a:t>
            </a:r>
            <a:r>
              <a:rPr lang="it-IT" dirty="0"/>
              <a:t>prodotta</a:t>
            </a:r>
            <a:r>
              <a:rPr lang="it-IT" b="1" dirty="0"/>
              <a:t> </a:t>
            </a:r>
            <a:r>
              <a:rPr lang="it-IT" dirty="0"/>
              <a:t>dai docenti </a:t>
            </a:r>
            <a:r>
              <a:rPr lang="it-IT" dirty="0" err="1"/>
              <a:t>potra</a:t>
            </a:r>
            <a:r>
              <a:rPr lang="it-IT" dirty="0"/>
              <a:t>̀ essere esportata in formato pdf e </a:t>
            </a:r>
            <a:r>
              <a:rPr lang="it-IT" b="1" dirty="0"/>
              <a:t>raccolta in un Dossier Finale </a:t>
            </a:r>
            <a:r>
              <a:rPr lang="it-IT" dirty="0"/>
              <a:t>da presentare al comitato di valutazione per la discussione. </a:t>
            </a:r>
          </a:p>
          <a:p>
            <a:pPr algn="just"/>
            <a:r>
              <a:rPr lang="it-IT" dirty="0"/>
              <a:t>L'ambiente, infine, consente al docente di </a:t>
            </a:r>
            <a:r>
              <a:rPr lang="it-IT" b="1" dirty="0"/>
              <a:t>associare </a:t>
            </a:r>
            <a:r>
              <a:rPr lang="it-IT" dirty="0"/>
              <a:t>al suo profilo </a:t>
            </a:r>
            <a:r>
              <a:rPr lang="it-IT" b="1" dirty="0"/>
              <a:t>il nome del tutor accogliente</a:t>
            </a:r>
            <a:r>
              <a:rPr lang="it-IT" dirty="0"/>
              <a:t>, individuato dal DS della scuola in cui sta svolgendo l’anno di formazione e prova.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3771" y="190006"/>
            <a:ext cx="10735294" cy="1903430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attivita</a:t>
            </a:r>
            <a:r>
              <a:rPr lang="it-IT" dirty="0"/>
              <a:t>̀ </a:t>
            </a:r>
            <a:br>
              <a:rPr lang="it-IT" dirty="0"/>
            </a:br>
            <a:r>
              <a:rPr lang="it-IT" dirty="0"/>
              <a:t>dell'anno di formazione e prova </a:t>
            </a:r>
            <a:br>
              <a:rPr lang="it-IT" dirty="0"/>
            </a:br>
            <a:r>
              <a:rPr lang="it-IT" dirty="0"/>
              <a:t>A.S. 2019-20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EFDAA7-8FE3-46A0-9242-FB5C15B7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0" y="1979720"/>
            <a:ext cx="11894202" cy="4688274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07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piattaforma </a:t>
            </a:r>
            <a:r>
              <a:rPr lang="it-IT" dirty="0"/>
              <a:t>di formazione Neoassunti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900052" y="2214694"/>
            <a:ext cx="8229600" cy="3319206"/>
          </a:xfrm>
        </p:spPr>
        <p:txBody>
          <a:bodyPr/>
          <a:lstStyle/>
          <a:p>
            <a:pPr algn="just"/>
            <a:r>
              <a:rPr lang="it-IT" sz="3200" dirty="0"/>
              <a:t>Il </a:t>
            </a:r>
            <a:r>
              <a:rPr lang="it-IT" sz="3200" b="1" dirty="0">
                <a:solidFill>
                  <a:srgbClr val="9D4580"/>
                </a:solidFill>
              </a:rPr>
              <a:t>Portfolio</a:t>
            </a:r>
            <a:r>
              <a:rPr lang="it-IT" sz="3200" dirty="0"/>
              <a:t> si identifica con </a:t>
            </a:r>
            <a:r>
              <a:rPr lang="it-IT" sz="3200" b="1" dirty="0"/>
              <a:t>l’insieme degli strumenti </a:t>
            </a:r>
            <a:r>
              <a:rPr lang="it-IT" sz="3200" dirty="0"/>
              <a:t>messi a disposizione da Indire per supportare il docente nella </a:t>
            </a:r>
            <a:r>
              <a:rPr lang="it-IT" sz="3200" b="1" i="1" u="sng" dirty="0"/>
              <a:t>riflessione</a:t>
            </a:r>
            <a:r>
              <a:rPr lang="it-IT" sz="3200" u="sng" dirty="0"/>
              <a:t> </a:t>
            </a:r>
            <a:r>
              <a:rPr lang="it-IT" sz="3200" dirty="0"/>
              <a:t>e nell’</a:t>
            </a:r>
            <a:r>
              <a:rPr lang="it-IT" sz="3200" b="1" i="1" u="sng" dirty="0"/>
              <a:t>analisi</a:t>
            </a:r>
            <a:r>
              <a:rPr lang="it-IT" sz="3200" dirty="0"/>
              <a:t> di alcune dimensioni.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765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9D4580"/>
                </a:solidFill>
              </a:rPr>
              <a:t>PORTFOLIO: </a:t>
            </a:r>
            <a:r>
              <a:rPr lang="it-IT" dirty="0"/>
              <a:t>dimensioni da analizzare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9774018" cy="3308494"/>
          </a:xfrm>
        </p:spPr>
        <p:txBody>
          <a:bodyPr>
            <a:normAutofit/>
          </a:bodyPr>
          <a:lstStyle/>
          <a:p>
            <a:r>
              <a:rPr lang="it-IT" dirty="0"/>
              <a:t>le </a:t>
            </a:r>
            <a:r>
              <a:rPr lang="it-IT" b="1" i="1" u="sng" dirty="0"/>
              <a:t>esperienze</a:t>
            </a:r>
            <a:r>
              <a:rPr lang="it-IT" dirty="0"/>
              <a:t> che hanno influenzato la percezione del suo essere docente; </a:t>
            </a:r>
          </a:p>
          <a:p>
            <a:r>
              <a:rPr lang="it-IT" dirty="0"/>
              <a:t>lo </a:t>
            </a:r>
            <a:r>
              <a:rPr lang="it-IT" b="1" i="1" u="sng" dirty="0"/>
              <a:t>stato presente </a:t>
            </a:r>
            <a:r>
              <a:rPr lang="it-IT" dirty="0"/>
              <a:t>della sua pratica professionale; </a:t>
            </a:r>
          </a:p>
          <a:p>
            <a:r>
              <a:rPr lang="it-IT" dirty="0"/>
              <a:t>Le </a:t>
            </a:r>
            <a:r>
              <a:rPr lang="it-IT" b="1" i="1" u="sng" dirty="0"/>
              <a:t>eventuali trasformazioni in corso </a:t>
            </a:r>
            <a:r>
              <a:rPr lang="it-IT" dirty="0"/>
              <a:t>dovute allo svolgersi della formazione; </a:t>
            </a:r>
          </a:p>
          <a:p>
            <a:r>
              <a:rPr lang="it-IT" dirty="0"/>
              <a:t>e, infine, le </a:t>
            </a:r>
            <a:r>
              <a:rPr lang="it-IT" b="1" i="1" u="sng" dirty="0"/>
              <a:t>possibili traiettorie </a:t>
            </a:r>
            <a:r>
              <a:rPr lang="it-IT" dirty="0"/>
              <a:t>da dare alla sua formazione professionale.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74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6284" y="131630"/>
            <a:ext cx="10364451" cy="102027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Portfolio</a:t>
            </a:r>
            <a:r>
              <a:rPr lang="it-IT" dirty="0"/>
              <a:t> si compone di </a:t>
            </a:r>
            <a:r>
              <a:rPr lang="it-IT" b="1" dirty="0"/>
              <a:t>6 sezioni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5" y="1638796"/>
            <a:ext cx="10498412" cy="4465121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Il </a:t>
            </a:r>
            <a:r>
              <a:rPr lang="it-IT" sz="2400" b="1" dirty="0"/>
              <a:t>Curriculum formativo </a:t>
            </a:r>
            <a:r>
              <a:rPr lang="it-IT" sz="2400" dirty="0"/>
              <a:t>consente al docente di ripercorrere le esperienze professionali e/o educative che hanno contribuito a definire il suo essere docente. Il fine è quello di </a:t>
            </a:r>
            <a:r>
              <a:rPr lang="it-IT" sz="2400" b="1" i="1" u="sng" dirty="0">
                <a:solidFill>
                  <a:srgbClr val="0070C0"/>
                </a:solidFill>
              </a:rPr>
              <a:t>esplicitare le competenze costruite negli anni</a:t>
            </a:r>
            <a:r>
              <a:rPr lang="it-IT" sz="2400" dirty="0"/>
              <a:t> (utile anche alla redazione del Bilancio iniziale delle competenze).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Il </a:t>
            </a:r>
            <a:r>
              <a:rPr lang="it-IT" sz="2400" b="1" dirty="0"/>
              <a:t>Bilancio iniziale delle competenze </a:t>
            </a:r>
            <a:r>
              <a:rPr lang="it-IT" sz="2400" dirty="0"/>
              <a:t>è una classificazione dell’insieme delle </a:t>
            </a:r>
            <a:r>
              <a:rPr lang="it-IT" sz="2400" b="1" i="1" u="sng" dirty="0">
                <a:solidFill>
                  <a:srgbClr val="0070C0"/>
                </a:solidFill>
              </a:rPr>
              <a:t>competenze che concorrono a definire la </a:t>
            </a:r>
            <a:r>
              <a:rPr lang="it-IT" sz="2400" b="1" i="1" u="sng" dirty="0" err="1">
                <a:solidFill>
                  <a:srgbClr val="0070C0"/>
                </a:solidFill>
              </a:rPr>
              <a:t>professionalita</a:t>
            </a:r>
            <a:r>
              <a:rPr lang="it-IT" sz="2400" b="1" i="1" u="sng" dirty="0">
                <a:solidFill>
                  <a:srgbClr val="0070C0"/>
                </a:solidFill>
              </a:rPr>
              <a:t>̀ docente.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dirty="0"/>
              <a:t>un aiuto per supportare il docente nella riflessione dei suoi </a:t>
            </a:r>
            <a:r>
              <a:rPr lang="it-IT" sz="2400" b="1" i="1" dirty="0">
                <a:solidFill>
                  <a:srgbClr val="FF0000"/>
                </a:solidFill>
              </a:rPr>
              <a:t>punti di forza e di debolezza</a:t>
            </a:r>
            <a:r>
              <a:rPr lang="it-IT" sz="2400" dirty="0"/>
              <a:t> e permettergli di individuare azioni formative coerenti e in linea con le sue esigenze. </a:t>
            </a:r>
          </a:p>
          <a:p>
            <a:endParaRPr lang="it-IT" b="1" i="1" u="sng" dirty="0">
              <a:solidFill>
                <a:srgbClr val="0070C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147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>
                <a:solidFill>
                  <a:schemeClr val="accent6">
                    <a:lumMod val="50000"/>
                  </a:schemeClr>
                </a:solidFill>
              </a:rPr>
              <a:t>Patto formativo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200" dirty="0"/>
              <a:t>elaborato con il supporto del tutor e del dirigente scolastico, lo spazio dove il docente </a:t>
            </a:r>
            <a:r>
              <a:rPr lang="it-IT" sz="3200" dirty="0" err="1"/>
              <a:t>potra</a:t>
            </a:r>
            <a:r>
              <a:rPr lang="it-IT" sz="3200" dirty="0"/>
              <a:t>̀ </a:t>
            </a:r>
            <a:r>
              <a:rPr lang="it-IT" sz="3200" b="1" i="1" u="sng" dirty="0"/>
              <a:t>indicare i contenuti scelti per il percorso formativo</a:t>
            </a:r>
            <a:r>
              <a:rPr lang="it-IT" sz="3200" b="1" i="1" dirty="0"/>
              <a:t> </a:t>
            </a:r>
            <a:r>
              <a:rPr lang="it-IT" sz="3200" dirty="0"/>
              <a:t>dell’anno di prova. </a:t>
            </a:r>
          </a:p>
        </p:txBody>
      </p:sp>
    </p:spTree>
    <p:extLst>
      <p:ext uri="{BB962C8B-B14F-4D97-AF65-F5344CB8AC3E}">
        <p14:creationId xmlns:p14="http://schemas.microsoft.com/office/powerpoint/2010/main" val="1325530231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Gocciolina</Template>
  <TotalTime>1274</TotalTime>
  <Words>1770</Words>
  <Application>Microsoft Office PowerPoint</Application>
  <PresentationFormat>Widescreen</PresentationFormat>
  <Paragraphs>176</Paragraphs>
  <Slides>34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Calibri</vt:lpstr>
      <vt:lpstr>Tw Cen MT</vt:lpstr>
      <vt:lpstr>Wingdings</vt:lpstr>
      <vt:lpstr>Goccia</vt:lpstr>
      <vt:lpstr>Presentazione standard di PowerPoint</vt:lpstr>
      <vt:lpstr>Presentazione standard di PowerPoint</vt:lpstr>
      <vt:lpstr>Ambiente di supporto (piattaforma) all’anno di formazione e prova dei docenti neoassunti e dei docenti con passaggio di ruolo  </vt:lpstr>
      <vt:lpstr>all’anno di formazione e prova dei docenti  A.S. 2019-20</vt:lpstr>
      <vt:lpstr>attività  dell'anno di formazione e prova  A.S. 2019-20</vt:lpstr>
      <vt:lpstr>piattaforma di formazione Neoassunti </vt:lpstr>
      <vt:lpstr>PORTFOLIO: dimensioni da analizzare</vt:lpstr>
      <vt:lpstr>Portfolio si compone di 6 sezioni </vt:lpstr>
      <vt:lpstr>Patto formativo</vt:lpstr>
      <vt:lpstr>Il d.m. 850/2015 prevede che:</vt:lpstr>
      <vt:lpstr>4. ATTIVITA’ DIDATTICA </vt:lpstr>
      <vt:lpstr>attività  dell'anno di formazione e prova  A.S. 2019-20</vt:lpstr>
      <vt:lpstr>I laboratori formativi</vt:lpstr>
      <vt:lpstr>Il portfolio racchiude in sé anche: </vt:lpstr>
      <vt:lpstr>PEER to PEER (12 ore):  docente neo assunto e docente tutor </vt:lpstr>
      <vt:lpstr>Un’occasione anche per il tutor</vt:lpstr>
      <vt:lpstr>Il docente tutor</vt:lpstr>
      <vt:lpstr>Il docente tutor</vt:lpstr>
      <vt:lpstr>L’apprendimento guidato peer to peer prevede momenti di: </vt:lpstr>
      <vt:lpstr>Presentazione standard di PowerPoint</vt:lpstr>
      <vt:lpstr>A) progettazione</vt:lpstr>
      <vt:lpstr>progettazione</vt:lpstr>
      <vt:lpstr>b) osservazione in classe </vt:lpstr>
      <vt:lpstr>Finalità dell’osservazione reciproca</vt:lpstr>
      <vt:lpstr>Ruoli per condurre le esperienze di osservazione in classe: neoimmesso/tutor </vt:lpstr>
      <vt:lpstr>Ruoli per condurre le esperienze di osservazione in classe: tutor/neoimmesso</vt:lpstr>
      <vt:lpstr>c) RIFLESSIONE  SUL PEER TO PEER REALIZZATO</vt:lpstr>
      <vt:lpstr>le attività svolte dal docente neoimmesso vanno documentate e inserite nella piattaforma.</vt:lpstr>
      <vt:lpstr>attività  dell'anno di formazione e prova  A.S. 2019-20</vt:lpstr>
      <vt:lpstr>5. Bisogni formativi futuri  </vt:lpstr>
      <vt:lpstr>INCONTRO FINALE (3 ore)</vt:lpstr>
      <vt:lpstr>I Questionari </vt:lpstr>
      <vt:lpstr>- Dossier finale  - comitato di valutazione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attività dell'anno di formazione e prova  2017-18</dc:title>
  <dc:creator>Pagani Benedetta</dc:creator>
  <cp:lastModifiedBy>federico</cp:lastModifiedBy>
  <cp:revision>109</cp:revision>
  <cp:lastPrinted>2018-12-14T10:13:42Z</cp:lastPrinted>
  <dcterms:created xsi:type="dcterms:W3CDTF">2017-11-10T18:04:03Z</dcterms:created>
  <dcterms:modified xsi:type="dcterms:W3CDTF">2019-11-26T06:27:50Z</dcterms:modified>
</cp:coreProperties>
</file>