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7" autoAdjust="0"/>
    <p:restoredTop sz="93306" autoAdjust="0"/>
  </p:normalViewPr>
  <p:slideViewPr>
    <p:cSldViewPr snapToGrid="0">
      <p:cViewPr varScale="1">
        <p:scale>
          <a:sx n="73" d="100"/>
          <a:sy n="73" d="100"/>
        </p:scale>
        <p:origin x="-57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4404-A565-4301-9406-3CF366A93523}" type="datetimeFigureOut">
              <a:rPr lang="it-IT" smtClean="0"/>
              <a:pPr/>
              <a:t>12/03/2017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C5DE-E80A-47DA-BDB0-1738184331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560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C5DE-E80A-47DA-BDB0-1738184331C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109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C5DE-E80A-47DA-BDB0-1738184331C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996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EC5DE-E80A-47DA-BDB0-1738184331C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642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878" y="2733709"/>
            <a:ext cx="8717578" cy="1373070"/>
          </a:xfrm>
        </p:spPr>
        <p:txBody>
          <a:bodyPr>
            <a:noAutofit/>
          </a:bodyPr>
          <a:lstStyle/>
          <a:p>
            <a:r>
              <a:rPr lang="it-IT" sz="4400" b="1" dirty="0"/>
              <a:t>Organizzazione e programmazione della didattica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scuola secondaria di secondo grado 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6206837" y="5475820"/>
            <a:ext cx="538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/>
              <a:t>È meglio una testa ben fatta che una testa piena. (E. Morin) </a:t>
            </a:r>
          </a:p>
        </p:txBody>
      </p:sp>
    </p:spTree>
    <p:extLst>
      <p:ext uri="{BB962C8B-B14F-4D97-AF65-F5344CB8AC3E}">
        <p14:creationId xmlns:p14="http://schemas.microsoft.com/office/powerpoint/2010/main" xmlns="" val="242508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89272"/>
          <a:stretch/>
        </p:blipFill>
        <p:spPr>
          <a:xfrm>
            <a:off x="217048" y="59110"/>
            <a:ext cx="9388056" cy="142173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20501" y="652448"/>
            <a:ext cx="518026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54610" indent="-6350" algn="ctr">
              <a:lnSpc>
                <a:spcPct val="107000"/>
              </a:lnSpc>
              <a:spcAft>
                <a:spcPts val="2735"/>
              </a:spcAft>
            </a:pPr>
            <a:r>
              <a:rPr lang="it-IT" sz="28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NUOVA SCUOLA SECONDARIA</a:t>
            </a:r>
            <a:endParaRPr lang="it-IT" sz="2800" b="1" kern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b="88418"/>
          <a:stretch/>
        </p:blipFill>
        <p:spPr>
          <a:xfrm>
            <a:off x="1249569" y="1610334"/>
            <a:ext cx="9299618" cy="15256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49446" y="3482275"/>
            <a:ext cx="9299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FFFF00"/>
                </a:solidFill>
              </a:rPr>
              <a:t>Indicazioni Nazionali</a:t>
            </a:r>
            <a:endParaRPr lang="it-IT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6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89272"/>
          <a:stretch/>
        </p:blipFill>
        <p:spPr>
          <a:xfrm>
            <a:off x="217048" y="59110"/>
            <a:ext cx="9388056" cy="142173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20501" y="652448"/>
            <a:ext cx="518026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54610" indent="-6350" algn="ctr">
              <a:lnSpc>
                <a:spcPct val="107000"/>
              </a:lnSpc>
              <a:spcAft>
                <a:spcPts val="2735"/>
              </a:spcAft>
            </a:pPr>
            <a:r>
              <a:rPr lang="it-IT" sz="28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NUOVA SCUOLA SECONDARIA</a:t>
            </a:r>
            <a:endParaRPr lang="it-IT" sz="2800" b="1" kern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b="89254"/>
          <a:stretch/>
        </p:blipFill>
        <p:spPr>
          <a:xfrm>
            <a:off x="1089003" y="1608205"/>
            <a:ext cx="9396109" cy="14302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b="88962"/>
          <a:stretch/>
        </p:blipFill>
        <p:spPr>
          <a:xfrm>
            <a:off x="1954021" y="3148324"/>
            <a:ext cx="9271320" cy="144953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950955" y="4968175"/>
            <a:ext cx="9299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FFFF00"/>
                </a:solidFill>
              </a:rPr>
              <a:t>Linee Guida</a:t>
            </a:r>
            <a:endParaRPr lang="it-IT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7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075" y="0"/>
            <a:ext cx="1015365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 </a:t>
            </a:r>
            <a:r>
              <a:rPr lang="it-IT" sz="3200" dirty="0"/>
              <a:t>Per ogni disciplina </a:t>
            </a:r>
            <a:r>
              <a:rPr lang="it-IT" sz="3200" dirty="0" smtClean="0"/>
              <a:t>linee </a:t>
            </a:r>
            <a:r>
              <a:rPr lang="it-IT" sz="3200" dirty="0"/>
              <a:t>generali che </a:t>
            </a:r>
            <a:r>
              <a:rPr lang="it-IT" sz="3200" dirty="0" smtClean="0"/>
              <a:t>comprendono: descrizione </a:t>
            </a:r>
            <a:r>
              <a:rPr lang="it-IT" sz="3200" dirty="0"/>
              <a:t>delle competenze attese alla fine del percorso; </a:t>
            </a:r>
            <a:r>
              <a:rPr lang="it-IT" sz="3200" dirty="0" smtClean="0"/>
              <a:t>obiettivi (risultati) </a:t>
            </a:r>
            <a:r>
              <a:rPr lang="it-IT" sz="3200" dirty="0"/>
              <a:t>specifici di apprendimento articolati per nuclei disciplinari relativi a ciascun biennio e al quinto anno. </a:t>
            </a:r>
            <a:endParaRPr lang="it-IT" sz="3200" dirty="0" smtClean="0"/>
          </a:p>
          <a:p>
            <a:pPr algn="just"/>
            <a:endParaRPr lang="it-IT" sz="3200" dirty="0"/>
          </a:p>
          <a:p>
            <a:pPr algn="just"/>
            <a:r>
              <a:rPr lang="it-IT" sz="3200" dirty="0" smtClean="0"/>
              <a:t>Per ogni disciplina: </a:t>
            </a:r>
          </a:p>
          <a:p>
            <a:pPr algn="just"/>
            <a:r>
              <a:rPr lang="it-IT" sz="3200" dirty="0" smtClean="0"/>
              <a:t>- competenze </a:t>
            </a:r>
            <a:r>
              <a:rPr lang="it-IT" sz="3200" dirty="0"/>
              <a:t>attese </a:t>
            </a:r>
            <a:endParaRPr lang="it-IT" sz="3200" dirty="0" smtClean="0"/>
          </a:p>
          <a:p>
            <a:pPr algn="just"/>
            <a:r>
              <a:rPr lang="it-IT" sz="3200" dirty="0" smtClean="0"/>
              <a:t>- obiettivi </a:t>
            </a:r>
            <a:r>
              <a:rPr lang="it-IT" sz="3200" smtClean="0"/>
              <a:t>(risultati) specifici </a:t>
            </a:r>
            <a:r>
              <a:rPr lang="it-IT" sz="3200" dirty="0"/>
              <a:t>di apprendimento </a:t>
            </a:r>
            <a:endParaRPr lang="it-IT" sz="3200" dirty="0" smtClean="0"/>
          </a:p>
          <a:p>
            <a:pPr algn="just"/>
            <a:r>
              <a:rPr lang="it-IT" sz="3200" dirty="0" smtClean="0"/>
              <a:t>in </a:t>
            </a:r>
            <a:r>
              <a:rPr lang="it-IT" sz="3200" dirty="0"/>
              <a:t>continuità con le Indicazioni per il curricolo del primo ciclo </a:t>
            </a:r>
            <a:endParaRPr lang="it-IT" sz="3200" dirty="0" smtClean="0"/>
          </a:p>
          <a:p>
            <a:pPr algn="just"/>
            <a:endParaRPr lang="it-IT" sz="3200" dirty="0"/>
          </a:p>
          <a:p>
            <a:pPr algn="just"/>
            <a:r>
              <a:rPr lang="it-IT" sz="3200" dirty="0" smtClean="0"/>
              <a:t>Obiettivi </a:t>
            </a:r>
            <a:r>
              <a:rPr lang="it-IT" sz="3200" dirty="0"/>
              <a:t>assumono ampiamente </a:t>
            </a:r>
            <a:r>
              <a:rPr lang="it-IT" sz="3200" dirty="0" smtClean="0"/>
              <a:t>quanto richiesto </a:t>
            </a:r>
            <a:r>
              <a:rPr lang="it-IT" sz="3200" dirty="0"/>
              <a:t>ai fini dell’assolvimento dell’obbligo di </a:t>
            </a:r>
            <a:r>
              <a:rPr lang="it-IT" sz="3200" dirty="0" smtClean="0"/>
              <a:t>istruzione.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3486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28613" y="137724"/>
            <a:ext cx="11515105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L’Unione Europea ha definito delle competenze chiave in grado di formalizzare le necessità di ogni soggetto, individuate in riferimento a otto ambiti:  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/>
          </a:p>
          <a:p>
            <a:pPr lvl="1"/>
            <a:r>
              <a:rPr lang="it-IT" sz="3200" b="1" dirty="0"/>
              <a:t>• Comunicazione nella madrelingua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Comunicazione nelle lingue straniere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Competenza matematica e competenze di base in </a:t>
            </a:r>
            <a:r>
              <a:rPr lang="it-IT" sz="3200" b="1" dirty="0" smtClean="0"/>
              <a:t>	scienza e </a:t>
            </a:r>
            <a:r>
              <a:rPr lang="it-IT" sz="3200" b="1" dirty="0"/>
              <a:t>tecnologia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Competenza digitale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Imparare a imparare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Competenze sociali e civiche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Spirito di iniziativa e imprenditorialità </a:t>
            </a:r>
            <a:endParaRPr lang="it-IT" sz="3200" b="1" dirty="0" smtClean="0"/>
          </a:p>
          <a:p>
            <a:pPr lvl="1"/>
            <a:r>
              <a:rPr lang="it-IT" sz="3200" b="1" dirty="0" smtClean="0"/>
              <a:t>• </a:t>
            </a:r>
            <a:r>
              <a:rPr lang="it-IT" sz="3200" b="1" dirty="0"/>
              <a:t>Consapevolezza ed espressione culturale.  </a:t>
            </a:r>
          </a:p>
          <a:p>
            <a:pPr algn="r"/>
            <a:endParaRPr lang="it-IT" dirty="0" smtClean="0"/>
          </a:p>
          <a:p>
            <a:pPr algn="r"/>
            <a:r>
              <a:rPr lang="it-IT" sz="1400" dirty="0" smtClean="0"/>
              <a:t>(</a:t>
            </a:r>
            <a:r>
              <a:rPr lang="it-IT" sz="1400" dirty="0"/>
              <a:t>Raccomandazione del Parlamento Europeo e del Consiglio relativa a competenze chiave per l’apprendimento permanente, 2006)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223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352" y="296562"/>
            <a:ext cx="102561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In Italia tali competenze vengono richiamate con il decreto ministeriale n. 139 del 22 agosto 2007, </a:t>
            </a:r>
            <a:r>
              <a:rPr lang="it-IT" sz="2800" b="1" dirty="0"/>
              <a:t>otto competenze chiave di cittadinanza</a:t>
            </a:r>
            <a:r>
              <a:rPr lang="it-IT" sz="2400" dirty="0"/>
              <a:t> che ogni cittadino dovrebbe possedere dopo aver assolto l’obbligo d’istruzione (ossia che tutti gli studenti devono acquisire entro i 16 anni): </a:t>
            </a:r>
            <a:endParaRPr lang="it-IT" sz="2400" dirty="0" smtClean="0"/>
          </a:p>
          <a:p>
            <a:r>
              <a:rPr lang="it-IT" sz="3200" dirty="0" smtClean="0"/>
              <a:t> </a:t>
            </a:r>
            <a:endParaRPr lang="it-IT" sz="3200" dirty="0"/>
          </a:p>
          <a:p>
            <a:pPr marL="1433513"/>
            <a:r>
              <a:rPr lang="it-IT" sz="3200" dirty="0"/>
              <a:t>• Imparare a imparare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Progettare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Comunicare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Collaborare e partecipare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Agire in modo autonomo e responsabile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Risolvere problemi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Individuare collegamenti e relazioni </a:t>
            </a:r>
            <a:endParaRPr lang="it-IT" sz="3200" dirty="0" smtClean="0"/>
          </a:p>
          <a:p>
            <a:pPr marL="1433513"/>
            <a:r>
              <a:rPr lang="it-IT" sz="3200" dirty="0" smtClean="0"/>
              <a:t>• </a:t>
            </a:r>
            <a:r>
              <a:rPr lang="it-IT" sz="3200" dirty="0"/>
              <a:t>Acquisire e interpretare l’informazione </a:t>
            </a:r>
          </a:p>
        </p:txBody>
      </p:sp>
    </p:spTree>
    <p:extLst>
      <p:ext uri="{BB962C8B-B14F-4D97-AF65-F5344CB8AC3E}">
        <p14:creationId xmlns:p14="http://schemas.microsoft.com/office/powerpoint/2010/main" xmlns="" val="252914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421" y="494276"/>
            <a:ext cx="1013254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Secondo il regolamento sul nuovo obbligo di istruzione 22 agosto 2007 (G.U. n. 202 del 31 agosto 2007), i giovani possono acquisire le competenze chiave di cittadinanza attraverso le conoscenze e le abilità delle competenze di base, riconducibili a quattro diversi assi culturali</a:t>
            </a:r>
            <a:r>
              <a:rPr lang="it-IT" sz="2400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  </a:t>
            </a:r>
          </a:p>
          <a:p>
            <a:endParaRPr lang="it-IT" dirty="0"/>
          </a:p>
          <a:p>
            <a:pPr marL="1433513"/>
            <a:r>
              <a:rPr lang="it-IT" sz="4000" dirty="0"/>
              <a:t>• Asse dei linguaggi </a:t>
            </a:r>
            <a:endParaRPr lang="it-IT" sz="4000" dirty="0" smtClean="0"/>
          </a:p>
          <a:p>
            <a:pPr marL="1433513"/>
            <a:r>
              <a:rPr lang="it-IT" sz="4000" dirty="0" smtClean="0"/>
              <a:t>• </a:t>
            </a:r>
            <a:r>
              <a:rPr lang="it-IT" sz="4000" dirty="0"/>
              <a:t>Asse matematico </a:t>
            </a:r>
            <a:endParaRPr lang="it-IT" sz="4000" dirty="0" smtClean="0"/>
          </a:p>
          <a:p>
            <a:pPr marL="1433513"/>
            <a:r>
              <a:rPr lang="it-IT" sz="4000" dirty="0" smtClean="0"/>
              <a:t>• </a:t>
            </a:r>
            <a:r>
              <a:rPr lang="it-IT" sz="4000" dirty="0"/>
              <a:t>Asse scientifico-tecnologico </a:t>
            </a:r>
            <a:endParaRPr lang="it-IT" sz="4000" dirty="0" smtClean="0"/>
          </a:p>
          <a:p>
            <a:pPr marL="1433513"/>
            <a:r>
              <a:rPr lang="it-IT" sz="4000" dirty="0" smtClean="0"/>
              <a:t>• </a:t>
            </a:r>
            <a:r>
              <a:rPr lang="it-IT" sz="4000" dirty="0"/>
              <a:t>Asse storico-sociale  </a:t>
            </a:r>
          </a:p>
          <a:p>
            <a:endParaRPr lang="it-IT" dirty="0" smtClean="0"/>
          </a:p>
          <a:p>
            <a:endParaRPr lang="it-IT" sz="2400" dirty="0" smtClean="0"/>
          </a:p>
          <a:p>
            <a:r>
              <a:rPr lang="it-IT" sz="2400" dirty="0" smtClean="0"/>
              <a:t>Ad </a:t>
            </a:r>
            <a:r>
              <a:rPr lang="it-IT" sz="2400" dirty="0"/>
              <a:t>ogni asse corrispondono determinate competenze ed obiettivi. </a:t>
            </a:r>
          </a:p>
        </p:txBody>
      </p:sp>
    </p:spTree>
    <p:extLst>
      <p:ext uri="{BB962C8B-B14F-4D97-AF65-F5344CB8AC3E}">
        <p14:creationId xmlns:p14="http://schemas.microsoft.com/office/powerpoint/2010/main" xmlns="" val="348344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0320" y="2205848"/>
            <a:ext cx="99341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/>
            <a:r>
              <a:rPr lang="it-IT" sz="3200" dirty="0"/>
              <a:t>• Termine mutuato dal mondo del lavoro, dove si insiste sulla centralità delle risorse umane</a:t>
            </a:r>
            <a:r>
              <a:rPr lang="it-IT" sz="3200" dirty="0" smtClean="0"/>
              <a:t>.</a:t>
            </a:r>
          </a:p>
          <a:p>
            <a:pPr marL="358775" indent="-358775" algn="just"/>
            <a:endParaRPr lang="it-IT" sz="3200" dirty="0"/>
          </a:p>
          <a:p>
            <a:pPr marL="358775" indent="-358775" algn="just"/>
            <a:r>
              <a:rPr lang="it-IT" sz="3200" dirty="0" smtClean="0"/>
              <a:t>  </a:t>
            </a:r>
            <a:endParaRPr lang="it-IT" sz="3200" dirty="0"/>
          </a:p>
          <a:p>
            <a:pPr marL="358775" indent="-358775" algn="just"/>
            <a:r>
              <a:rPr lang="it-IT" sz="3200" dirty="0"/>
              <a:t>• In una società tecnologica e globalizzata il vero vantaggio competitivo è il </a:t>
            </a:r>
            <a:r>
              <a:rPr lang="it-IT" sz="3600" b="1" dirty="0">
                <a:solidFill>
                  <a:srgbClr val="FFFF00"/>
                </a:solidFill>
              </a:rPr>
              <a:t>capitale umano</a:t>
            </a:r>
            <a:r>
              <a:rPr lang="it-IT" sz="3200" dirty="0"/>
              <a:t>: ciò che le persone sanno, ciò che le persone sanno fare e come lo sanno fare.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la competenza?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9188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157" y="1940685"/>
            <a:ext cx="10247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/>
            <a:r>
              <a:rPr lang="it-IT" sz="2400" dirty="0"/>
              <a:t>• </a:t>
            </a:r>
            <a:r>
              <a:rPr lang="it-IT" sz="2400" dirty="0" smtClean="0"/>
              <a:t>In </a:t>
            </a:r>
            <a:r>
              <a:rPr lang="it-IT" sz="2400" dirty="0"/>
              <a:t>una società stabile, in cui le «fermate» del «viaggio» della vita sono definite e i «mezzi di trasporto» utilizzati sono pochi, un «bagaglio» (culturale) pesante e composto da numerosi «colli» (contenuti) è favorito.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3" y="3510345"/>
            <a:ext cx="4894649" cy="30152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894649" y="3510345"/>
            <a:ext cx="69431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just"/>
            <a:r>
              <a:rPr lang="it-IT" sz="2400" dirty="0"/>
              <a:t>•</a:t>
            </a:r>
            <a:r>
              <a:rPr lang="it-IT" sz="2800" dirty="0"/>
              <a:t>	</a:t>
            </a:r>
            <a:r>
              <a:rPr lang="it-IT" sz="2400" dirty="0"/>
              <a:t>In una società instabile, in cui il «viaggio» della vita richiede spostamenti continui (non prevedibili, «soste e ripartenze», tante «stazioni») con molteplici «mezzi di trasporto», un bagaglio leggero che contenga </a:t>
            </a:r>
            <a:r>
              <a:rPr lang="it-IT" sz="2800" b="1" dirty="0">
                <a:solidFill>
                  <a:srgbClr val="FFFF00"/>
                </a:solidFill>
              </a:rPr>
              <a:t>l’essenziale</a:t>
            </a:r>
            <a:r>
              <a:rPr lang="it-IT" sz="2400" dirty="0"/>
              <a:t> è favorito; il «viaggiatore» cerca poi ciò che serve a ogni «fermata» e lascia ciò che non serve più.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Metafora del bagaglio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0746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la competenza a scuola ?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7369" y="2405572"/>
            <a:ext cx="11532973" cy="406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marR="153670" algn="just">
              <a:lnSpc>
                <a:spcPct val="90000"/>
              </a:lnSpc>
              <a:spcAft>
                <a:spcPts val="0"/>
              </a:spcAft>
            </a:pPr>
            <a:r>
              <a:rPr lang="it-IT" sz="36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«Di cosa avranno bisogno i nostri giovani nel XXI secolo? </a:t>
            </a:r>
            <a:endParaRPr lang="it-IT" sz="3600" i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5900" marR="153670" algn="just">
              <a:lnSpc>
                <a:spcPct val="90000"/>
              </a:lnSpc>
              <a:spcAft>
                <a:spcPts val="0"/>
              </a:spcAft>
            </a:pPr>
            <a:r>
              <a:rPr lang="it-IT" sz="3600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36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saperi</a:t>
            </a:r>
            <a:r>
              <a:rPr lang="it-IT" sz="36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senza dubbio. </a:t>
            </a:r>
            <a:endParaRPr lang="it-IT" sz="3600" i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5900" marR="153670" algn="just">
              <a:lnSpc>
                <a:spcPct val="90000"/>
              </a:lnSpc>
              <a:spcAft>
                <a:spcPts val="0"/>
              </a:spcAft>
            </a:pPr>
            <a:r>
              <a:rPr lang="it-IT" sz="3600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it-IT" sz="36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3600" b="1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saperi</a:t>
            </a:r>
            <a:r>
              <a:rPr lang="it-IT" sz="36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viventi</a:t>
            </a:r>
            <a:r>
              <a:rPr lang="it-IT" sz="36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it-IT" sz="36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mobilitare</a:t>
            </a:r>
            <a:r>
              <a:rPr lang="it-IT" sz="36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nella vita lavorativa e al di fuori del lavoro[…] L’idea di competenza afferma la preoccupazione di </a:t>
            </a:r>
            <a:r>
              <a:rPr lang="it-IT" sz="36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fare dei </a:t>
            </a:r>
            <a:r>
              <a:rPr lang="it-IT" sz="3600" b="1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saperi</a:t>
            </a:r>
            <a:r>
              <a:rPr lang="it-IT" sz="36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scolastici strumenti per pensare ed agire</a:t>
            </a:r>
            <a:r>
              <a:rPr lang="it-IT" sz="36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sz="3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94615" algn="r">
              <a:lnSpc>
                <a:spcPct val="107000"/>
              </a:lnSpc>
              <a:spcAft>
                <a:spcPts val="0"/>
              </a:spcAft>
            </a:pPr>
            <a:endParaRPr lang="it-IT" sz="2100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94615" algn="r">
              <a:lnSpc>
                <a:spcPct val="107000"/>
              </a:lnSpc>
              <a:spcAft>
                <a:spcPts val="0"/>
              </a:spcAft>
            </a:pPr>
            <a:r>
              <a:rPr lang="it-IT" sz="21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it-IT" sz="1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9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Perrenoud</a:t>
            </a:r>
            <a:r>
              <a:rPr lang="it-IT" sz="1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P., </a:t>
            </a:r>
            <a:r>
              <a:rPr lang="it-IT" sz="19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Costruire competenze a partire dalla scuola</a:t>
            </a:r>
            <a:r>
              <a:rPr lang="it-IT" sz="1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Anicia, 2010)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1030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455"/>
          <p:cNvGrpSpPr/>
          <p:nvPr/>
        </p:nvGrpSpPr>
        <p:grpSpPr>
          <a:xfrm>
            <a:off x="2458621" y="-2"/>
            <a:ext cx="6231469" cy="6819752"/>
            <a:chOff x="0" y="0"/>
            <a:chExt cx="5717329" cy="6257227"/>
          </a:xfrm>
        </p:grpSpPr>
        <p:sp>
          <p:nvSpPr>
            <p:cNvPr id="5" name="Shape 1407"/>
            <p:cNvSpPr/>
            <p:nvPr/>
          </p:nvSpPr>
          <p:spPr>
            <a:xfrm>
              <a:off x="714121" y="706755"/>
              <a:ext cx="2097405" cy="1320546"/>
            </a:xfrm>
            <a:custGeom>
              <a:avLst/>
              <a:gdLst/>
              <a:ahLst/>
              <a:cxnLst/>
              <a:rect l="0" t="0" r="0" b="0"/>
              <a:pathLst>
                <a:path w="2097405" h="1320546">
                  <a:moveTo>
                    <a:pt x="2097405" y="0"/>
                  </a:moveTo>
                  <a:lnTo>
                    <a:pt x="2097405" y="219329"/>
                  </a:lnTo>
                  <a:cubicBezTo>
                    <a:pt x="1310513" y="219329"/>
                    <a:pt x="583438" y="639191"/>
                    <a:pt x="189992" y="1320546"/>
                  </a:cubicBezTo>
                  <a:lnTo>
                    <a:pt x="0" y="1210945"/>
                  </a:lnTo>
                  <a:cubicBezTo>
                    <a:pt x="432689" y="461645"/>
                    <a:pt x="1232154" y="0"/>
                    <a:pt x="20974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1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Shape 1408"/>
            <p:cNvSpPr/>
            <p:nvPr/>
          </p:nvSpPr>
          <p:spPr>
            <a:xfrm>
              <a:off x="296545" y="1913763"/>
              <a:ext cx="600075" cy="2429637"/>
            </a:xfrm>
            <a:custGeom>
              <a:avLst/>
              <a:gdLst/>
              <a:ahLst/>
              <a:cxnLst/>
              <a:rect l="0" t="0" r="0" b="0"/>
              <a:pathLst>
                <a:path w="600075" h="2429637">
                  <a:moveTo>
                    <a:pt x="410845" y="0"/>
                  </a:moveTo>
                  <a:lnTo>
                    <a:pt x="600075" y="109220"/>
                  </a:lnTo>
                  <a:cubicBezTo>
                    <a:pt x="228219" y="796290"/>
                    <a:pt x="228219" y="1633347"/>
                    <a:pt x="600075" y="2320417"/>
                  </a:cubicBezTo>
                  <a:lnTo>
                    <a:pt x="410845" y="2429637"/>
                  </a:lnTo>
                  <a:cubicBezTo>
                    <a:pt x="0" y="1675003"/>
                    <a:pt x="0" y="754634"/>
                    <a:pt x="41084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1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Shape 1409"/>
            <p:cNvSpPr/>
            <p:nvPr/>
          </p:nvSpPr>
          <p:spPr>
            <a:xfrm>
              <a:off x="714121" y="4229862"/>
              <a:ext cx="2097405" cy="1320559"/>
            </a:xfrm>
            <a:custGeom>
              <a:avLst/>
              <a:gdLst/>
              <a:ahLst/>
              <a:cxnLst/>
              <a:rect l="0" t="0" r="0" b="0"/>
              <a:pathLst>
                <a:path w="2097405" h="1320559">
                  <a:moveTo>
                    <a:pt x="189992" y="0"/>
                  </a:moveTo>
                  <a:cubicBezTo>
                    <a:pt x="583438" y="681355"/>
                    <a:pt x="1310513" y="1101217"/>
                    <a:pt x="2097405" y="1101217"/>
                  </a:cubicBezTo>
                  <a:lnTo>
                    <a:pt x="2097405" y="1320559"/>
                  </a:lnTo>
                  <a:cubicBezTo>
                    <a:pt x="1232154" y="1320559"/>
                    <a:pt x="432689" y="858901"/>
                    <a:pt x="0" y="109601"/>
                  </a:cubicBezTo>
                  <a:lnTo>
                    <a:pt x="1899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1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Shape 1410"/>
            <p:cNvSpPr/>
            <p:nvPr/>
          </p:nvSpPr>
          <p:spPr>
            <a:xfrm>
              <a:off x="2811526" y="4229862"/>
              <a:ext cx="2097405" cy="1320559"/>
            </a:xfrm>
            <a:custGeom>
              <a:avLst/>
              <a:gdLst/>
              <a:ahLst/>
              <a:cxnLst/>
              <a:rect l="0" t="0" r="0" b="0"/>
              <a:pathLst>
                <a:path w="2097405" h="1320559">
                  <a:moveTo>
                    <a:pt x="1907413" y="0"/>
                  </a:moveTo>
                  <a:lnTo>
                    <a:pt x="2097405" y="109601"/>
                  </a:lnTo>
                  <a:cubicBezTo>
                    <a:pt x="1664716" y="858901"/>
                    <a:pt x="865251" y="1320559"/>
                    <a:pt x="0" y="1320559"/>
                  </a:cubicBezTo>
                  <a:lnTo>
                    <a:pt x="0" y="1101217"/>
                  </a:lnTo>
                  <a:cubicBezTo>
                    <a:pt x="786892" y="1101217"/>
                    <a:pt x="1513967" y="681355"/>
                    <a:pt x="190741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1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Shape 1411"/>
            <p:cNvSpPr/>
            <p:nvPr/>
          </p:nvSpPr>
          <p:spPr>
            <a:xfrm>
              <a:off x="4718939" y="1917700"/>
              <a:ext cx="622554" cy="2421763"/>
            </a:xfrm>
            <a:custGeom>
              <a:avLst/>
              <a:gdLst/>
              <a:ahLst/>
              <a:cxnLst/>
              <a:rect l="0" t="0" r="0" b="0"/>
              <a:pathLst>
                <a:path w="622554" h="2421763">
                  <a:moveTo>
                    <a:pt x="189992" y="0"/>
                  </a:moveTo>
                  <a:cubicBezTo>
                    <a:pt x="622554" y="749300"/>
                    <a:pt x="622554" y="1672463"/>
                    <a:pt x="189992" y="2421763"/>
                  </a:cubicBezTo>
                  <a:lnTo>
                    <a:pt x="0" y="2312162"/>
                  </a:lnTo>
                  <a:cubicBezTo>
                    <a:pt x="393446" y="1630680"/>
                    <a:pt x="393446" y="791083"/>
                    <a:pt x="0" y="109601"/>
                  </a:cubicBezTo>
                  <a:lnTo>
                    <a:pt x="1899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1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Shape 1412"/>
            <p:cNvSpPr/>
            <p:nvPr/>
          </p:nvSpPr>
          <p:spPr>
            <a:xfrm>
              <a:off x="2811526" y="706755"/>
              <a:ext cx="2097405" cy="1320546"/>
            </a:xfrm>
            <a:custGeom>
              <a:avLst/>
              <a:gdLst/>
              <a:ahLst/>
              <a:cxnLst/>
              <a:rect l="0" t="0" r="0" b="0"/>
              <a:pathLst>
                <a:path w="2097405" h="1320546">
                  <a:moveTo>
                    <a:pt x="0" y="0"/>
                  </a:moveTo>
                  <a:cubicBezTo>
                    <a:pt x="865251" y="0"/>
                    <a:pt x="1664716" y="461645"/>
                    <a:pt x="2097405" y="1210945"/>
                  </a:cubicBezTo>
                  <a:lnTo>
                    <a:pt x="1907413" y="1320546"/>
                  </a:lnTo>
                  <a:cubicBezTo>
                    <a:pt x="1513967" y="639191"/>
                    <a:pt x="786892" y="219329"/>
                    <a:pt x="0" y="21932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2C1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Shape 1413"/>
            <p:cNvSpPr/>
            <p:nvPr/>
          </p:nvSpPr>
          <p:spPr>
            <a:xfrm>
              <a:off x="1723517" y="2040509"/>
              <a:ext cx="2176018" cy="2176145"/>
            </a:xfrm>
            <a:custGeom>
              <a:avLst/>
              <a:gdLst/>
              <a:ahLst/>
              <a:cxnLst/>
              <a:rect l="0" t="0" r="0" b="0"/>
              <a:pathLst>
                <a:path w="2176018" h="2176145">
                  <a:moveTo>
                    <a:pt x="1088009" y="0"/>
                  </a:moveTo>
                  <a:cubicBezTo>
                    <a:pt x="1688973" y="0"/>
                    <a:pt x="2176018" y="487172"/>
                    <a:pt x="2176018" y="1088136"/>
                  </a:cubicBezTo>
                  <a:cubicBezTo>
                    <a:pt x="2176018" y="1688973"/>
                    <a:pt x="1688973" y="2176145"/>
                    <a:pt x="1088009" y="2176145"/>
                  </a:cubicBezTo>
                  <a:cubicBezTo>
                    <a:pt x="487045" y="2176145"/>
                    <a:pt x="0" y="1688973"/>
                    <a:pt x="0" y="1088136"/>
                  </a:cubicBezTo>
                  <a:cubicBezTo>
                    <a:pt x="0" y="487172"/>
                    <a:pt x="487045" y="0"/>
                    <a:pt x="108800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Shape 1414"/>
            <p:cNvSpPr/>
            <p:nvPr/>
          </p:nvSpPr>
          <p:spPr>
            <a:xfrm>
              <a:off x="1723517" y="2040509"/>
              <a:ext cx="2176018" cy="2176145"/>
            </a:xfrm>
            <a:custGeom>
              <a:avLst/>
              <a:gdLst/>
              <a:ahLst/>
              <a:cxnLst/>
              <a:rect l="0" t="0" r="0" b="0"/>
              <a:pathLst>
                <a:path w="2176018" h="2176145">
                  <a:moveTo>
                    <a:pt x="0" y="1088136"/>
                  </a:moveTo>
                  <a:cubicBezTo>
                    <a:pt x="0" y="487172"/>
                    <a:pt x="487045" y="0"/>
                    <a:pt x="1088009" y="0"/>
                  </a:cubicBezTo>
                  <a:cubicBezTo>
                    <a:pt x="1688973" y="0"/>
                    <a:pt x="2176018" y="487172"/>
                    <a:pt x="2176018" y="1088136"/>
                  </a:cubicBezTo>
                  <a:cubicBezTo>
                    <a:pt x="2176018" y="1688973"/>
                    <a:pt x="1688973" y="2176145"/>
                    <a:pt x="1088009" y="2176145"/>
                  </a:cubicBezTo>
                  <a:cubicBezTo>
                    <a:pt x="487045" y="2176145"/>
                    <a:pt x="0" y="1688973"/>
                    <a:pt x="0" y="1088136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Rectangle 1415"/>
            <p:cNvSpPr/>
            <p:nvPr/>
          </p:nvSpPr>
          <p:spPr>
            <a:xfrm>
              <a:off x="2095881" y="2621559"/>
              <a:ext cx="1906318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COMPETENZE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416"/>
            <p:cNvSpPr/>
            <p:nvPr/>
          </p:nvSpPr>
          <p:spPr>
            <a:xfrm>
              <a:off x="3528441" y="2621559"/>
              <a:ext cx="76591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17"/>
            <p:cNvSpPr/>
            <p:nvPr/>
          </p:nvSpPr>
          <p:spPr>
            <a:xfrm>
              <a:off x="2737485" y="3010408"/>
              <a:ext cx="195989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418"/>
            <p:cNvSpPr/>
            <p:nvPr/>
          </p:nvSpPr>
          <p:spPr>
            <a:xfrm>
              <a:off x="2885313" y="3010408"/>
              <a:ext cx="76500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419"/>
            <p:cNvSpPr/>
            <p:nvPr/>
          </p:nvSpPr>
          <p:spPr>
            <a:xfrm>
              <a:off x="2391537" y="3397504"/>
              <a:ext cx="1116021" cy="3447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SCUOLA</a:t>
              </a:r>
              <a:endParaRPr lang="it-IT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420"/>
            <p:cNvSpPr/>
            <p:nvPr/>
          </p:nvSpPr>
          <p:spPr>
            <a:xfrm>
              <a:off x="3231261" y="3397504"/>
              <a:ext cx="76500" cy="3447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hape 1421"/>
            <p:cNvSpPr/>
            <p:nvPr/>
          </p:nvSpPr>
          <p:spPr>
            <a:xfrm>
              <a:off x="2049907" y="0"/>
              <a:ext cx="1523238" cy="1523238"/>
            </a:xfrm>
            <a:custGeom>
              <a:avLst/>
              <a:gdLst/>
              <a:ahLst/>
              <a:cxnLst/>
              <a:rect l="0" t="0" r="0" b="0"/>
              <a:pathLst>
                <a:path w="1523238" h="1523238">
                  <a:moveTo>
                    <a:pt x="761619" y="0"/>
                  </a:moveTo>
                  <a:cubicBezTo>
                    <a:pt x="1182243" y="0"/>
                    <a:pt x="1523238" y="340995"/>
                    <a:pt x="1523238" y="761619"/>
                  </a:cubicBezTo>
                  <a:cubicBezTo>
                    <a:pt x="1523238" y="1182243"/>
                    <a:pt x="1182243" y="1523238"/>
                    <a:pt x="761619" y="1523238"/>
                  </a:cubicBezTo>
                  <a:cubicBezTo>
                    <a:pt x="340995" y="1523238"/>
                    <a:pt x="0" y="1182243"/>
                    <a:pt x="0" y="761619"/>
                  </a:cubicBezTo>
                  <a:cubicBezTo>
                    <a:pt x="0" y="340995"/>
                    <a:pt x="340995" y="0"/>
                    <a:pt x="7616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Shape 1422"/>
            <p:cNvSpPr/>
            <p:nvPr/>
          </p:nvSpPr>
          <p:spPr>
            <a:xfrm>
              <a:off x="2049907" y="0"/>
              <a:ext cx="1523238" cy="1523238"/>
            </a:xfrm>
            <a:custGeom>
              <a:avLst/>
              <a:gdLst/>
              <a:ahLst/>
              <a:cxnLst/>
              <a:rect l="0" t="0" r="0" b="0"/>
              <a:pathLst>
                <a:path w="1523238" h="1523238">
                  <a:moveTo>
                    <a:pt x="0" y="761619"/>
                  </a:moveTo>
                  <a:cubicBezTo>
                    <a:pt x="0" y="340995"/>
                    <a:pt x="340995" y="0"/>
                    <a:pt x="761619" y="0"/>
                  </a:cubicBezTo>
                  <a:cubicBezTo>
                    <a:pt x="1182243" y="0"/>
                    <a:pt x="1523238" y="340995"/>
                    <a:pt x="1523238" y="761619"/>
                  </a:cubicBezTo>
                  <a:cubicBezTo>
                    <a:pt x="1523238" y="1182243"/>
                    <a:pt x="1182243" y="1523238"/>
                    <a:pt x="761619" y="1523238"/>
                  </a:cubicBezTo>
                  <a:cubicBezTo>
                    <a:pt x="340995" y="1523238"/>
                    <a:pt x="0" y="1182243"/>
                    <a:pt x="0" y="76161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Rectangle 1423"/>
            <p:cNvSpPr/>
            <p:nvPr/>
          </p:nvSpPr>
          <p:spPr>
            <a:xfrm>
              <a:off x="2370709" y="580644"/>
              <a:ext cx="122677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Ripensare la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424"/>
            <p:cNvSpPr/>
            <p:nvPr/>
          </p:nvSpPr>
          <p:spPr>
            <a:xfrm>
              <a:off x="2498725" y="775716"/>
              <a:ext cx="832869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didattica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425"/>
            <p:cNvSpPr/>
            <p:nvPr/>
          </p:nvSpPr>
          <p:spPr>
            <a:xfrm>
              <a:off x="3125470" y="77571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Shape 1426"/>
            <p:cNvSpPr/>
            <p:nvPr/>
          </p:nvSpPr>
          <p:spPr>
            <a:xfrm>
              <a:off x="4059555" y="1157605"/>
              <a:ext cx="1603756" cy="1574927"/>
            </a:xfrm>
            <a:custGeom>
              <a:avLst/>
              <a:gdLst/>
              <a:ahLst/>
              <a:cxnLst/>
              <a:rect l="0" t="0" r="0" b="0"/>
              <a:pathLst>
                <a:path w="1603756" h="1574927">
                  <a:moveTo>
                    <a:pt x="801878" y="0"/>
                  </a:moveTo>
                  <a:cubicBezTo>
                    <a:pt x="1244728" y="0"/>
                    <a:pt x="1603756" y="352552"/>
                    <a:pt x="1603756" y="787527"/>
                  </a:cubicBezTo>
                  <a:cubicBezTo>
                    <a:pt x="1603756" y="1222375"/>
                    <a:pt x="1244728" y="1574927"/>
                    <a:pt x="801878" y="1574927"/>
                  </a:cubicBezTo>
                  <a:cubicBezTo>
                    <a:pt x="359029" y="1574927"/>
                    <a:pt x="0" y="1222375"/>
                    <a:pt x="0" y="787527"/>
                  </a:cubicBezTo>
                  <a:cubicBezTo>
                    <a:pt x="0" y="352552"/>
                    <a:pt x="359029" y="0"/>
                    <a:pt x="80187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5" name="Shape 1427"/>
            <p:cNvSpPr/>
            <p:nvPr/>
          </p:nvSpPr>
          <p:spPr>
            <a:xfrm>
              <a:off x="4059555" y="1157605"/>
              <a:ext cx="1603756" cy="1574927"/>
            </a:xfrm>
            <a:custGeom>
              <a:avLst/>
              <a:gdLst/>
              <a:ahLst/>
              <a:cxnLst/>
              <a:rect l="0" t="0" r="0" b="0"/>
              <a:pathLst>
                <a:path w="1603756" h="1574927">
                  <a:moveTo>
                    <a:pt x="0" y="787527"/>
                  </a:moveTo>
                  <a:cubicBezTo>
                    <a:pt x="0" y="352552"/>
                    <a:pt x="359029" y="0"/>
                    <a:pt x="801878" y="0"/>
                  </a:cubicBezTo>
                  <a:cubicBezTo>
                    <a:pt x="1244728" y="0"/>
                    <a:pt x="1603756" y="352552"/>
                    <a:pt x="1603756" y="787527"/>
                  </a:cubicBezTo>
                  <a:cubicBezTo>
                    <a:pt x="1603756" y="1222375"/>
                    <a:pt x="1244728" y="1574927"/>
                    <a:pt x="801878" y="1574927"/>
                  </a:cubicBezTo>
                  <a:cubicBezTo>
                    <a:pt x="359029" y="1574927"/>
                    <a:pt x="0" y="1222375"/>
                    <a:pt x="0" y="787527"/>
                  </a:cubicBezTo>
                  <a:close/>
                </a:path>
              </a:pathLst>
            </a:custGeom>
            <a:ln w="38100" cap="flat">
              <a:round/>
            </a:ln>
          </p:spPr>
          <p:style>
            <a:lnRef idx="1">
              <a:srgbClr val="22518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26" name="Rectangle 1428"/>
            <p:cNvSpPr/>
            <p:nvPr/>
          </p:nvSpPr>
          <p:spPr>
            <a:xfrm>
              <a:off x="4407789" y="1764538"/>
              <a:ext cx="130954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 b="1">
                  <a:solidFill>
                    <a:srgbClr val="558E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Ripensare la 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1429"/>
            <p:cNvSpPr/>
            <p:nvPr/>
          </p:nvSpPr>
          <p:spPr>
            <a:xfrm>
              <a:off x="4346829" y="1959610"/>
              <a:ext cx="136930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 b="1">
                  <a:solidFill>
                    <a:srgbClr val="558E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progettazione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1430"/>
            <p:cNvSpPr/>
            <p:nvPr/>
          </p:nvSpPr>
          <p:spPr>
            <a:xfrm>
              <a:off x="5377053" y="1959610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 b="1">
                  <a:solidFill>
                    <a:srgbClr val="558ED5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Shape 1431"/>
            <p:cNvSpPr/>
            <p:nvPr/>
          </p:nvSpPr>
          <p:spPr>
            <a:xfrm>
              <a:off x="4099814" y="3550412"/>
              <a:ext cx="1523238" cy="1523365"/>
            </a:xfrm>
            <a:custGeom>
              <a:avLst/>
              <a:gdLst/>
              <a:ahLst/>
              <a:cxnLst/>
              <a:rect l="0" t="0" r="0" b="0"/>
              <a:pathLst>
                <a:path w="1523238" h="1523365">
                  <a:moveTo>
                    <a:pt x="761619" y="0"/>
                  </a:moveTo>
                  <a:cubicBezTo>
                    <a:pt x="1182243" y="0"/>
                    <a:pt x="1523238" y="340995"/>
                    <a:pt x="1523238" y="761619"/>
                  </a:cubicBezTo>
                  <a:cubicBezTo>
                    <a:pt x="1523238" y="1182370"/>
                    <a:pt x="1182243" y="1523365"/>
                    <a:pt x="761619" y="1523365"/>
                  </a:cubicBezTo>
                  <a:cubicBezTo>
                    <a:pt x="340995" y="1523365"/>
                    <a:pt x="0" y="1182370"/>
                    <a:pt x="0" y="761619"/>
                  </a:cubicBezTo>
                  <a:cubicBezTo>
                    <a:pt x="0" y="340995"/>
                    <a:pt x="340995" y="0"/>
                    <a:pt x="7616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0" name="Shape 1432"/>
            <p:cNvSpPr/>
            <p:nvPr/>
          </p:nvSpPr>
          <p:spPr>
            <a:xfrm>
              <a:off x="4099814" y="3550412"/>
              <a:ext cx="1523238" cy="1523365"/>
            </a:xfrm>
            <a:custGeom>
              <a:avLst/>
              <a:gdLst/>
              <a:ahLst/>
              <a:cxnLst/>
              <a:rect l="0" t="0" r="0" b="0"/>
              <a:pathLst>
                <a:path w="1523238" h="1523365">
                  <a:moveTo>
                    <a:pt x="0" y="761619"/>
                  </a:moveTo>
                  <a:cubicBezTo>
                    <a:pt x="0" y="340995"/>
                    <a:pt x="340995" y="0"/>
                    <a:pt x="761619" y="0"/>
                  </a:cubicBezTo>
                  <a:cubicBezTo>
                    <a:pt x="1182243" y="0"/>
                    <a:pt x="1523238" y="340995"/>
                    <a:pt x="1523238" y="761619"/>
                  </a:cubicBezTo>
                  <a:cubicBezTo>
                    <a:pt x="1523238" y="1182370"/>
                    <a:pt x="1182243" y="1523365"/>
                    <a:pt x="761619" y="1523365"/>
                  </a:cubicBezTo>
                  <a:cubicBezTo>
                    <a:pt x="340995" y="1523365"/>
                    <a:pt x="0" y="1182370"/>
                    <a:pt x="0" y="76161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1" name="Rectangle 1433"/>
            <p:cNvSpPr/>
            <p:nvPr/>
          </p:nvSpPr>
          <p:spPr>
            <a:xfrm>
              <a:off x="4442460" y="4034282"/>
              <a:ext cx="116772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Ripensare il </a:t>
              </a:r>
              <a:endParaRPr lang="it-IT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1434"/>
            <p:cNvSpPr/>
            <p:nvPr/>
          </p:nvSpPr>
          <p:spPr>
            <a:xfrm>
              <a:off x="4538472" y="4229354"/>
              <a:ext cx="91302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ruolo del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435"/>
            <p:cNvSpPr/>
            <p:nvPr/>
          </p:nvSpPr>
          <p:spPr>
            <a:xfrm>
              <a:off x="4567428" y="4424426"/>
              <a:ext cx="782832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docente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1436"/>
            <p:cNvSpPr/>
            <p:nvPr/>
          </p:nvSpPr>
          <p:spPr>
            <a:xfrm>
              <a:off x="5155693" y="4424426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 1437"/>
            <p:cNvSpPr/>
            <p:nvPr/>
          </p:nvSpPr>
          <p:spPr>
            <a:xfrm>
              <a:off x="2049907" y="4733925"/>
              <a:ext cx="1523238" cy="1523302"/>
            </a:xfrm>
            <a:custGeom>
              <a:avLst/>
              <a:gdLst/>
              <a:ahLst/>
              <a:cxnLst/>
              <a:rect l="0" t="0" r="0" b="0"/>
              <a:pathLst>
                <a:path w="1523238" h="1523302">
                  <a:moveTo>
                    <a:pt x="761619" y="0"/>
                  </a:moveTo>
                  <a:cubicBezTo>
                    <a:pt x="1182243" y="0"/>
                    <a:pt x="1523238" y="340995"/>
                    <a:pt x="1523238" y="761657"/>
                  </a:cubicBezTo>
                  <a:cubicBezTo>
                    <a:pt x="1523238" y="1182294"/>
                    <a:pt x="1182243" y="1523302"/>
                    <a:pt x="761619" y="1523302"/>
                  </a:cubicBezTo>
                  <a:cubicBezTo>
                    <a:pt x="340995" y="1523302"/>
                    <a:pt x="0" y="1182294"/>
                    <a:pt x="0" y="761657"/>
                  </a:cubicBezTo>
                  <a:cubicBezTo>
                    <a:pt x="0" y="340995"/>
                    <a:pt x="340995" y="0"/>
                    <a:pt x="7616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6" name="Shape 1438"/>
            <p:cNvSpPr/>
            <p:nvPr/>
          </p:nvSpPr>
          <p:spPr>
            <a:xfrm>
              <a:off x="2049907" y="4733925"/>
              <a:ext cx="1523238" cy="1523302"/>
            </a:xfrm>
            <a:custGeom>
              <a:avLst/>
              <a:gdLst/>
              <a:ahLst/>
              <a:cxnLst/>
              <a:rect l="0" t="0" r="0" b="0"/>
              <a:pathLst>
                <a:path w="1523238" h="1523302">
                  <a:moveTo>
                    <a:pt x="0" y="761657"/>
                  </a:moveTo>
                  <a:cubicBezTo>
                    <a:pt x="0" y="340995"/>
                    <a:pt x="340995" y="0"/>
                    <a:pt x="761619" y="0"/>
                  </a:cubicBezTo>
                  <a:cubicBezTo>
                    <a:pt x="1182243" y="0"/>
                    <a:pt x="1523238" y="340995"/>
                    <a:pt x="1523238" y="761657"/>
                  </a:cubicBezTo>
                  <a:cubicBezTo>
                    <a:pt x="1523238" y="1182294"/>
                    <a:pt x="1182243" y="1523302"/>
                    <a:pt x="761619" y="1523302"/>
                  </a:cubicBezTo>
                  <a:cubicBezTo>
                    <a:pt x="340995" y="1523302"/>
                    <a:pt x="0" y="1182294"/>
                    <a:pt x="0" y="761657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37" name="Rectangle 1439"/>
            <p:cNvSpPr/>
            <p:nvPr/>
          </p:nvSpPr>
          <p:spPr>
            <a:xfrm>
              <a:off x="2413381" y="5315712"/>
              <a:ext cx="111318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Ripensare i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440"/>
            <p:cNvSpPr/>
            <p:nvPr/>
          </p:nvSpPr>
          <p:spPr>
            <a:xfrm>
              <a:off x="2381377" y="5510784"/>
              <a:ext cx="1142350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libri di testo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441"/>
            <p:cNvSpPr/>
            <p:nvPr/>
          </p:nvSpPr>
          <p:spPr>
            <a:xfrm>
              <a:off x="3241294" y="5510784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Shape 1442"/>
            <p:cNvSpPr/>
            <p:nvPr/>
          </p:nvSpPr>
          <p:spPr>
            <a:xfrm>
              <a:off x="0" y="3550412"/>
              <a:ext cx="1523238" cy="1523365"/>
            </a:xfrm>
            <a:custGeom>
              <a:avLst/>
              <a:gdLst/>
              <a:ahLst/>
              <a:cxnLst/>
              <a:rect l="0" t="0" r="0" b="0"/>
              <a:pathLst>
                <a:path w="1523238" h="1523365">
                  <a:moveTo>
                    <a:pt x="761619" y="0"/>
                  </a:moveTo>
                  <a:cubicBezTo>
                    <a:pt x="1182243" y="0"/>
                    <a:pt x="1523238" y="340995"/>
                    <a:pt x="1523238" y="761619"/>
                  </a:cubicBezTo>
                  <a:cubicBezTo>
                    <a:pt x="1523238" y="1182370"/>
                    <a:pt x="1182243" y="1523365"/>
                    <a:pt x="761619" y="1523365"/>
                  </a:cubicBezTo>
                  <a:cubicBezTo>
                    <a:pt x="340995" y="1523365"/>
                    <a:pt x="0" y="1182370"/>
                    <a:pt x="0" y="761619"/>
                  </a:cubicBezTo>
                  <a:cubicBezTo>
                    <a:pt x="0" y="340995"/>
                    <a:pt x="340995" y="0"/>
                    <a:pt x="7616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41" name="Shape 1443"/>
            <p:cNvSpPr/>
            <p:nvPr/>
          </p:nvSpPr>
          <p:spPr>
            <a:xfrm>
              <a:off x="0" y="3550412"/>
              <a:ext cx="1523238" cy="1523365"/>
            </a:xfrm>
            <a:custGeom>
              <a:avLst/>
              <a:gdLst/>
              <a:ahLst/>
              <a:cxnLst/>
              <a:rect l="0" t="0" r="0" b="0"/>
              <a:pathLst>
                <a:path w="1523238" h="1523365">
                  <a:moveTo>
                    <a:pt x="0" y="761619"/>
                  </a:moveTo>
                  <a:cubicBezTo>
                    <a:pt x="0" y="340995"/>
                    <a:pt x="340995" y="0"/>
                    <a:pt x="761619" y="0"/>
                  </a:cubicBezTo>
                  <a:cubicBezTo>
                    <a:pt x="1182243" y="0"/>
                    <a:pt x="1523238" y="340995"/>
                    <a:pt x="1523238" y="761619"/>
                  </a:cubicBezTo>
                  <a:cubicBezTo>
                    <a:pt x="1523238" y="1182370"/>
                    <a:pt x="1182243" y="1523365"/>
                    <a:pt x="761619" y="1523365"/>
                  </a:cubicBezTo>
                  <a:cubicBezTo>
                    <a:pt x="340995" y="1523365"/>
                    <a:pt x="0" y="1182370"/>
                    <a:pt x="0" y="761619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42" name="Rectangle 1444"/>
            <p:cNvSpPr/>
            <p:nvPr/>
          </p:nvSpPr>
          <p:spPr>
            <a:xfrm>
              <a:off x="320675" y="4131818"/>
              <a:ext cx="122677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Ripensare la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45"/>
            <p:cNvSpPr/>
            <p:nvPr/>
          </p:nvSpPr>
          <p:spPr>
            <a:xfrm>
              <a:off x="348107" y="4326890"/>
              <a:ext cx="110179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valutazione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46"/>
            <p:cNvSpPr/>
            <p:nvPr/>
          </p:nvSpPr>
          <p:spPr>
            <a:xfrm>
              <a:off x="1175639" y="4326890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Shape 1447"/>
            <p:cNvSpPr/>
            <p:nvPr/>
          </p:nvSpPr>
          <p:spPr>
            <a:xfrm>
              <a:off x="0" y="1183386"/>
              <a:ext cx="1523238" cy="1523365"/>
            </a:xfrm>
            <a:custGeom>
              <a:avLst/>
              <a:gdLst/>
              <a:ahLst/>
              <a:cxnLst/>
              <a:rect l="0" t="0" r="0" b="0"/>
              <a:pathLst>
                <a:path w="1523238" h="1523365">
                  <a:moveTo>
                    <a:pt x="761619" y="0"/>
                  </a:moveTo>
                  <a:cubicBezTo>
                    <a:pt x="1182243" y="0"/>
                    <a:pt x="1523238" y="340995"/>
                    <a:pt x="1523238" y="761746"/>
                  </a:cubicBezTo>
                  <a:cubicBezTo>
                    <a:pt x="1523238" y="1182370"/>
                    <a:pt x="1182243" y="1523365"/>
                    <a:pt x="761619" y="1523365"/>
                  </a:cubicBezTo>
                  <a:cubicBezTo>
                    <a:pt x="340995" y="1523365"/>
                    <a:pt x="0" y="1182370"/>
                    <a:pt x="0" y="761746"/>
                  </a:cubicBezTo>
                  <a:cubicBezTo>
                    <a:pt x="0" y="340995"/>
                    <a:pt x="340995" y="0"/>
                    <a:pt x="7616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F81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46" name="Shape 1448"/>
            <p:cNvSpPr/>
            <p:nvPr/>
          </p:nvSpPr>
          <p:spPr>
            <a:xfrm>
              <a:off x="0" y="1183386"/>
              <a:ext cx="1523238" cy="1523365"/>
            </a:xfrm>
            <a:custGeom>
              <a:avLst/>
              <a:gdLst/>
              <a:ahLst/>
              <a:cxnLst/>
              <a:rect l="0" t="0" r="0" b="0"/>
              <a:pathLst>
                <a:path w="1523238" h="1523365">
                  <a:moveTo>
                    <a:pt x="0" y="761746"/>
                  </a:moveTo>
                  <a:cubicBezTo>
                    <a:pt x="0" y="340995"/>
                    <a:pt x="340995" y="0"/>
                    <a:pt x="761619" y="0"/>
                  </a:cubicBezTo>
                  <a:cubicBezTo>
                    <a:pt x="1182243" y="0"/>
                    <a:pt x="1523238" y="340995"/>
                    <a:pt x="1523238" y="761746"/>
                  </a:cubicBezTo>
                  <a:cubicBezTo>
                    <a:pt x="1523238" y="1182370"/>
                    <a:pt x="1182243" y="1523365"/>
                    <a:pt x="761619" y="1523365"/>
                  </a:cubicBezTo>
                  <a:cubicBezTo>
                    <a:pt x="340995" y="1523365"/>
                    <a:pt x="0" y="1182370"/>
                    <a:pt x="0" y="761746"/>
                  </a:cubicBezTo>
                  <a:close/>
                </a:path>
              </a:pathLst>
            </a:custGeom>
            <a:ln w="25400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47" name="Rectangle 1449"/>
            <p:cNvSpPr/>
            <p:nvPr/>
          </p:nvSpPr>
          <p:spPr>
            <a:xfrm>
              <a:off x="342011" y="1666621"/>
              <a:ext cx="116772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Ripensare il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50"/>
            <p:cNvSpPr/>
            <p:nvPr/>
          </p:nvSpPr>
          <p:spPr>
            <a:xfrm>
              <a:off x="358775" y="1861693"/>
              <a:ext cx="1125275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concetto di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1451"/>
            <p:cNvSpPr/>
            <p:nvPr/>
          </p:nvSpPr>
          <p:spPr>
            <a:xfrm>
              <a:off x="537083" y="2056765"/>
              <a:ext cx="597143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studio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452"/>
            <p:cNvSpPr/>
            <p:nvPr/>
          </p:nvSpPr>
          <p:spPr>
            <a:xfrm>
              <a:off x="986663" y="2056765"/>
              <a:ext cx="5359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53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89272"/>
          <a:stretch/>
        </p:blipFill>
        <p:spPr>
          <a:xfrm>
            <a:off x="217048" y="59110"/>
            <a:ext cx="9388056" cy="142173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20501" y="652448"/>
            <a:ext cx="518026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marR="54610" indent="-6350" algn="ctr">
              <a:lnSpc>
                <a:spcPct val="107000"/>
              </a:lnSpc>
              <a:spcAft>
                <a:spcPts val="2735"/>
              </a:spcAft>
            </a:pPr>
            <a:r>
              <a:rPr lang="it-IT" sz="28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NUOVA SCUOLA SECONDARIA</a:t>
            </a:r>
            <a:endParaRPr lang="it-IT" sz="2800" b="1" kern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b="88418"/>
          <a:stretch/>
        </p:blipFill>
        <p:spPr>
          <a:xfrm>
            <a:off x="1249569" y="1610334"/>
            <a:ext cx="9299618" cy="15256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b="89254"/>
          <a:stretch/>
        </p:blipFill>
        <p:spPr>
          <a:xfrm>
            <a:off x="1946253" y="3236980"/>
            <a:ext cx="9396109" cy="14302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/>
          <a:srcRect b="88962"/>
          <a:stretch/>
        </p:blipFill>
        <p:spPr>
          <a:xfrm>
            <a:off x="2811271" y="4777099"/>
            <a:ext cx="9271320" cy="14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195</TotalTime>
  <Words>535</Words>
  <Application>Microsoft Office PowerPoint</Application>
  <PresentationFormat>Personalizzato</PresentationFormat>
  <Paragraphs>94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Berlino</vt:lpstr>
      <vt:lpstr>Organizzazione e programmazione della didattica</vt:lpstr>
      <vt:lpstr>Diapositiva 2</vt:lpstr>
      <vt:lpstr>Diapositiva 3</vt:lpstr>
      <vt:lpstr>Diapositiva 4</vt:lpstr>
      <vt:lpstr>Perché la competenza?</vt:lpstr>
      <vt:lpstr>Metafora del bagaglio</vt:lpstr>
      <vt:lpstr>Perché la competenza a scuola ?</vt:lpstr>
      <vt:lpstr>Diapositiva 8</vt:lpstr>
      <vt:lpstr>Diapositiva 9</vt:lpstr>
      <vt:lpstr>Diapositiva 10</vt:lpstr>
      <vt:lpstr>Diapositiva 11</vt:lpstr>
      <vt:lpstr>Diapositiva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e programmazione della didattica</dc:title>
  <dc:creator>Luigi Facciotto</dc:creator>
  <cp:lastModifiedBy>beltramo sergio</cp:lastModifiedBy>
  <cp:revision>18</cp:revision>
  <dcterms:created xsi:type="dcterms:W3CDTF">2016-03-15T13:32:25Z</dcterms:created>
  <dcterms:modified xsi:type="dcterms:W3CDTF">2017-03-12T17:21:06Z</dcterms:modified>
</cp:coreProperties>
</file>